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701" r:id="rId2"/>
    <p:sldId id="766" r:id="rId3"/>
    <p:sldId id="258" r:id="rId4"/>
    <p:sldId id="663" r:id="rId5"/>
    <p:sldId id="667" r:id="rId6"/>
    <p:sldId id="664" r:id="rId7"/>
    <p:sldId id="668" r:id="rId8"/>
    <p:sldId id="665" r:id="rId9"/>
    <p:sldId id="635" r:id="rId10"/>
    <p:sldId id="693" r:id="rId11"/>
    <p:sldId id="696" r:id="rId12"/>
    <p:sldId id="670" r:id="rId13"/>
    <p:sldId id="671" r:id="rId14"/>
    <p:sldId id="673" r:id="rId15"/>
    <p:sldId id="672" r:id="rId16"/>
    <p:sldId id="674" r:id="rId17"/>
    <p:sldId id="681" r:id="rId18"/>
    <p:sldId id="677" r:id="rId19"/>
    <p:sldId id="678" r:id="rId20"/>
    <p:sldId id="679" r:id="rId21"/>
    <p:sldId id="700" r:id="rId22"/>
    <p:sldId id="680" r:id="rId23"/>
    <p:sldId id="694" r:id="rId24"/>
    <p:sldId id="682" r:id="rId25"/>
    <p:sldId id="686" r:id="rId26"/>
    <p:sldId id="688" r:id="rId27"/>
    <p:sldId id="687" r:id="rId28"/>
    <p:sldId id="684" r:id="rId29"/>
    <p:sldId id="662" r:id="rId30"/>
    <p:sldId id="765" r:id="rId31"/>
    <p:sldId id="690" r:id="rId32"/>
    <p:sldId id="759" r:id="rId33"/>
    <p:sldId id="705" r:id="rId34"/>
    <p:sldId id="704" r:id="rId35"/>
    <p:sldId id="760" r:id="rId36"/>
    <p:sldId id="637" r:id="rId37"/>
    <p:sldId id="638" r:id="rId38"/>
    <p:sldId id="639" r:id="rId39"/>
    <p:sldId id="761" r:id="rId40"/>
    <p:sldId id="762" r:id="rId41"/>
    <p:sldId id="651" r:id="rId42"/>
    <p:sldId id="652" r:id="rId43"/>
    <p:sldId id="653" r:id="rId44"/>
    <p:sldId id="646" r:id="rId45"/>
    <p:sldId id="647" r:id="rId46"/>
    <p:sldId id="648" r:id="rId47"/>
    <p:sldId id="649" r:id="rId48"/>
    <p:sldId id="650" r:id="rId49"/>
    <p:sldId id="763" r:id="rId50"/>
    <p:sldId id="764" r:id="rId51"/>
    <p:sldId id="70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8" userDrawn="1">
          <p15:clr>
            <a:srgbClr val="A4A3A4"/>
          </p15:clr>
        </p15:guide>
        <p15:guide id="2" orient="horz" pos="2976" userDrawn="1">
          <p15:clr>
            <a:srgbClr val="A4A3A4"/>
          </p15:clr>
        </p15:guide>
        <p15:guide id="3" pos="5056" userDrawn="1">
          <p15:clr>
            <a:srgbClr val="A4A3A4"/>
          </p15:clr>
        </p15:guide>
        <p15:guide id="4" pos="25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1"/>
    <a:srgbClr val="939394"/>
    <a:srgbClr val="7E000D"/>
    <a:srgbClr val="C1A56D"/>
    <a:srgbClr val="BA3651"/>
    <a:srgbClr val="0C5351"/>
    <a:srgbClr val="BF2F00"/>
    <a:srgbClr val="041027"/>
    <a:srgbClr val="ECE5FF"/>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18" autoAdjust="0"/>
  </p:normalViewPr>
  <p:slideViewPr>
    <p:cSldViewPr>
      <p:cViewPr varScale="1">
        <p:scale>
          <a:sx n="68" d="100"/>
          <a:sy n="68" d="100"/>
        </p:scale>
        <p:origin x="792" y="60"/>
      </p:cViewPr>
      <p:guideLst>
        <p:guide orient="horz" pos="1248"/>
        <p:guide orient="horz" pos="2976"/>
        <p:guide pos="5056"/>
        <p:guide pos="25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85FF89-A2FA-447C-96EC-90297240ADB3}" type="datetimeFigureOut">
              <a:rPr lang="en-US" smtClean="0"/>
              <a:pPr/>
              <a:t>10/16/2025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81C126-94D9-4859-9469-2FF3896D5048}" type="slidenum">
              <a:rPr lang="en-US" smtClean="0"/>
              <a:pPr/>
              <a:t>‹#›</a:t>
            </a:fld>
            <a:endParaRPr lang="en-US"/>
          </a:p>
        </p:txBody>
      </p:sp>
    </p:spTree>
    <p:extLst>
      <p:ext uri="{BB962C8B-B14F-4D97-AF65-F5344CB8AC3E}">
        <p14:creationId xmlns:p14="http://schemas.microsoft.com/office/powerpoint/2010/main" val="1999810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a:t>
            </a:r>
            <a:r>
              <a:rPr lang="en-US" dirty="0" err="1"/>
              <a:t>strangelukephotography</a:t>
            </a:r>
            <a:r>
              <a:rPr lang="en-US" dirty="0"/>
              <a:t>/8446326042</a:t>
            </a:r>
          </a:p>
        </p:txBody>
      </p:sp>
      <p:sp>
        <p:nvSpPr>
          <p:cNvPr id="4" name="Slide Number Placeholder 3"/>
          <p:cNvSpPr>
            <a:spLocks noGrp="1"/>
          </p:cNvSpPr>
          <p:nvPr>
            <p:ph type="sldNum" sz="quarter" idx="10"/>
          </p:nvPr>
        </p:nvSpPr>
        <p:spPr/>
        <p:txBody>
          <a:bodyPr/>
          <a:lstStyle/>
          <a:p>
            <a:fld id="{E981C126-94D9-4859-9469-2FF3896D5048}" type="slidenum">
              <a:rPr lang="en-US" smtClean="0"/>
              <a:pPr/>
              <a:t>6</a:t>
            </a:fld>
            <a:endParaRPr lang="en-US"/>
          </a:p>
        </p:txBody>
      </p:sp>
    </p:spTree>
    <p:extLst>
      <p:ext uri="{BB962C8B-B14F-4D97-AF65-F5344CB8AC3E}">
        <p14:creationId xmlns:p14="http://schemas.microsoft.com/office/powerpoint/2010/main" val="372774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18</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dt" idx="1"/>
          </p:nvPr>
        </p:nvSpPr>
        <p:spPr>
          <a:ln/>
        </p:spPr>
        <p:txBody>
          <a:bodyPr/>
          <a:lstStyle/>
          <a:p>
            <a:fld id="{D44038F8-FD95-4531-B6F7-56A8CCD56F16}" type="datetime8">
              <a:rPr lang="en-US"/>
              <a:pPr/>
              <a:t>10/16/2025 5:46 AM</a:t>
            </a:fld>
            <a:endParaRPr lang="en-US"/>
          </a:p>
        </p:txBody>
      </p:sp>
      <p:sp>
        <p:nvSpPr>
          <p:cNvPr id="4" name="Rectangle 6"/>
          <p:cNvSpPr>
            <a:spLocks noGrp="1" noChangeArrowheads="1"/>
          </p:cNvSpPr>
          <p:nvPr>
            <p:ph type="ftr" sz="quarter" idx="4"/>
          </p:nvPr>
        </p:nvSpPr>
        <p:spPr>
          <a:ln/>
        </p:spPr>
        <p:txBody>
          <a:bodyPr/>
          <a:lstStyle/>
          <a:p>
            <a:r>
              <a:rPr lang="en-US"/>
              <a:t>© 2004 Microsoft Corporation. All rights reserved.</a:t>
            </a:r>
          </a:p>
          <a:p>
            <a:pPr eaLnBrk="0" hangingPunct="0"/>
            <a:r>
              <a:rPr lang="en-US"/>
              <a:t>This presentation is for informational purposes only. Microsoft makes no warranties, express or implied, in this summary.</a:t>
            </a:r>
          </a:p>
        </p:txBody>
      </p:sp>
      <p:sp>
        <p:nvSpPr>
          <p:cNvPr id="5" name="Rectangle 7"/>
          <p:cNvSpPr>
            <a:spLocks noGrp="1" noChangeArrowheads="1"/>
          </p:cNvSpPr>
          <p:nvPr>
            <p:ph type="sldNum" sz="quarter" idx="5"/>
          </p:nvPr>
        </p:nvSpPr>
        <p:spPr>
          <a:ln/>
        </p:spPr>
        <p:txBody>
          <a:bodyPr/>
          <a:lstStyle/>
          <a:p>
            <a:fld id="{A45797FD-33FD-4A19-9179-03A45BC77441}" type="slidenum">
              <a:rPr lang="en-US"/>
              <a:pPr/>
              <a:t>19</a:t>
            </a:fld>
            <a:endParaRPr lang="en-US"/>
          </a:p>
        </p:txBody>
      </p:sp>
      <p:sp>
        <p:nvSpPr>
          <p:cNvPr id="185346" name="Rectangle 2"/>
          <p:cNvSpPr>
            <a:spLocks noGrp="1" noRot="1" noChangeAspect="1" noChangeArrowheads="1" noTextEdit="1"/>
          </p:cNvSpPr>
          <p:nvPr>
            <p:ph type="sldImg"/>
          </p:nvPr>
        </p:nvSpPr>
        <p:spPr>
          <a:xfrm>
            <a:off x="381000" y="685800"/>
            <a:ext cx="6096000" cy="3429000"/>
          </a:xfrm>
          <a:ln/>
        </p:spPr>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333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dt" idx="1"/>
          </p:nvPr>
        </p:nvSpPr>
        <p:spPr>
          <a:ln/>
        </p:spPr>
        <p:txBody>
          <a:bodyPr/>
          <a:lstStyle/>
          <a:p>
            <a:fld id="{D44038F8-FD95-4531-B6F7-56A8CCD56F16}" type="datetime8">
              <a:rPr lang="en-US"/>
              <a:pPr/>
              <a:t>10/16/2025 5:46 AM</a:t>
            </a:fld>
            <a:endParaRPr lang="en-US"/>
          </a:p>
        </p:txBody>
      </p:sp>
      <p:sp>
        <p:nvSpPr>
          <p:cNvPr id="4" name="Rectangle 6"/>
          <p:cNvSpPr>
            <a:spLocks noGrp="1" noChangeArrowheads="1"/>
          </p:cNvSpPr>
          <p:nvPr>
            <p:ph type="ftr" sz="quarter" idx="4"/>
          </p:nvPr>
        </p:nvSpPr>
        <p:spPr>
          <a:ln/>
        </p:spPr>
        <p:txBody>
          <a:bodyPr/>
          <a:lstStyle/>
          <a:p>
            <a:r>
              <a:rPr lang="en-US"/>
              <a:t>© 2004 Microsoft Corporation. All rights reserved.</a:t>
            </a:r>
          </a:p>
          <a:p>
            <a:pPr eaLnBrk="0" hangingPunct="0"/>
            <a:r>
              <a:rPr lang="en-US"/>
              <a:t>This presentation is for informational purposes only. Microsoft makes no warranties, express or implied, in this summary.</a:t>
            </a:r>
          </a:p>
        </p:txBody>
      </p:sp>
      <p:sp>
        <p:nvSpPr>
          <p:cNvPr id="5" name="Rectangle 7"/>
          <p:cNvSpPr>
            <a:spLocks noGrp="1" noChangeArrowheads="1"/>
          </p:cNvSpPr>
          <p:nvPr>
            <p:ph type="sldNum" sz="quarter" idx="5"/>
          </p:nvPr>
        </p:nvSpPr>
        <p:spPr>
          <a:ln/>
        </p:spPr>
        <p:txBody>
          <a:bodyPr/>
          <a:lstStyle/>
          <a:p>
            <a:fld id="{A45797FD-33FD-4A19-9179-03A45BC77441}" type="slidenum">
              <a:rPr lang="en-US"/>
              <a:pPr/>
              <a:t>20</a:t>
            </a:fld>
            <a:endParaRPr lang="en-US"/>
          </a:p>
        </p:txBody>
      </p:sp>
      <p:sp>
        <p:nvSpPr>
          <p:cNvPr id="185346" name="Rectangle 2"/>
          <p:cNvSpPr>
            <a:spLocks noGrp="1" noRot="1" noChangeAspect="1" noChangeArrowheads="1" noTextEdit="1"/>
          </p:cNvSpPr>
          <p:nvPr>
            <p:ph type="sldImg"/>
          </p:nvPr>
        </p:nvSpPr>
        <p:spPr>
          <a:xfrm>
            <a:off x="381000" y="685800"/>
            <a:ext cx="6096000" cy="3429000"/>
          </a:xfrm>
          <a:ln/>
        </p:spPr>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4524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21</a:t>
            </a:fld>
            <a:endParaRPr lang="en-US"/>
          </a:p>
        </p:txBody>
      </p:sp>
    </p:spTree>
    <p:extLst>
      <p:ext uri="{BB962C8B-B14F-4D97-AF65-F5344CB8AC3E}">
        <p14:creationId xmlns:p14="http://schemas.microsoft.com/office/powerpoint/2010/main" val="324542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22</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23</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24</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25</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26</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https://cdn4.iconfinder.com/data/icons/time-date-management/512/24hours_available-512.png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27</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a:t>
            </a:r>
            <a:r>
              <a:rPr lang="en-US" dirty="0" err="1"/>
              <a:t>nhanusek</a:t>
            </a:r>
            <a:r>
              <a:rPr lang="en-US" dirty="0"/>
              <a:t>/243880596</a:t>
            </a:r>
          </a:p>
        </p:txBody>
      </p:sp>
      <p:sp>
        <p:nvSpPr>
          <p:cNvPr id="4" name="Slide Number Placeholder 3"/>
          <p:cNvSpPr>
            <a:spLocks noGrp="1"/>
          </p:cNvSpPr>
          <p:nvPr>
            <p:ph type="sldNum" sz="quarter" idx="10"/>
          </p:nvPr>
        </p:nvSpPr>
        <p:spPr/>
        <p:txBody>
          <a:bodyPr/>
          <a:lstStyle/>
          <a:p>
            <a:fld id="{E981C126-94D9-4859-9469-2FF3896D5048}" type="slidenum">
              <a:rPr lang="en-US" smtClean="0"/>
              <a:pPr/>
              <a:t>8</a:t>
            </a:fld>
            <a:endParaRPr lang="en-US"/>
          </a:p>
        </p:txBody>
      </p:sp>
    </p:spTree>
    <p:extLst>
      <p:ext uri="{BB962C8B-B14F-4D97-AF65-F5344CB8AC3E}">
        <p14:creationId xmlns:p14="http://schemas.microsoft.com/office/powerpoint/2010/main" val="2743741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01199-474A-C5A4-E9A4-27840594D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989DB-7A09-46C9-486D-92310A5B665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E7289D-AB9C-A517-2A2E-0EC08571733E}"/>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http://www.photoxpress.com/stock-photos/wood/structure/floor/773027/partner/Xj9qdHIQyb7etVXie4irtPQ9xtZobSzz</a:t>
            </a:r>
          </a:p>
          <a:p>
            <a:endParaRPr lang="en-CA" dirty="0"/>
          </a:p>
        </p:txBody>
      </p:sp>
      <p:sp>
        <p:nvSpPr>
          <p:cNvPr id="4" name="Slide Number Placeholder 3">
            <a:extLst>
              <a:ext uri="{FF2B5EF4-FFF2-40B4-BE49-F238E27FC236}">
                <a16:creationId xmlns:a16="http://schemas.microsoft.com/office/drawing/2014/main" id="{8B56208E-4F24-ABF6-E4CA-DF38BECDDFD8}"/>
              </a:ext>
            </a:extLst>
          </p:cNvPr>
          <p:cNvSpPr>
            <a:spLocks noGrp="1"/>
          </p:cNvSpPr>
          <p:nvPr>
            <p:ph type="sldNum" sz="quarter" idx="10"/>
          </p:nvPr>
        </p:nvSpPr>
        <p:spPr/>
        <p:txBody>
          <a:bodyPr/>
          <a:lstStyle/>
          <a:p>
            <a:fld id="{24566FD8-1FE3-40D4-A96A-89B010A88FB3}" type="slidenum">
              <a:rPr lang="en-US" smtClean="0"/>
              <a:t>30</a:t>
            </a:fld>
            <a:endParaRPr lang="en-US"/>
          </a:p>
        </p:txBody>
      </p:sp>
    </p:spTree>
    <p:extLst>
      <p:ext uri="{BB962C8B-B14F-4D97-AF65-F5344CB8AC3E}">
        <p14:creationId xmlns:p14="http://schemas.microsoft.com/office/powerpoint/2010/main" val="2217598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8218ED5-5114-44FC-8FF9-7CFEDF3C03B5}" type="slidenum">
              <a:rPr lang="en-US" smtClean="0"/>
              <a:t>31</a:t>
            </a:fld>
            <a:endParaRPr lang="en-US"/>
          </a:p>
        </p:txBody>
      </p:sp>
    </p:spTree>
    <p:extLst>
      <p:ext uri="{BB962C8B-B14F-4D97-AF65-F5344CB8AC3E}">
        <p14:creationId xmlns:p14="http://schemas.microsoft.com/office/powerpoint/2010/main" val="246599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32</a:t>
            </a:fld>
            <a:endParaRPr lang="en-US"/>
          </a:p>
        </p:txBody>
      </p:sp>
    </p:spTree>
    <p:extLst>
      <p:ext uri="{BB962C8B-B14F-4D97-AF65-F5344CB8AC3E}">
        <p14:creationId xmlns:p14="http://schemas.microsoft.com/office/powerpoint/2010/main" val="167123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3E877-82C2-62E8-80A7-F331D2E31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57BE0-A6B7-F08C-95AC-365C92FFDD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1BAA7B-3F91-D85E-F1F4-2BC870B7D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BC160D-566A-ACD6-739A-DF52029B11A9}"/>
              </a:ext>
            </a:extLst>
          </p:cNvPr>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307520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0FAB-9207-CA83-E96E-0046FD2E6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F85A3-AFD7-6CC1-EFF3-56BAEA8108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0E3D56-2BB5-1472-4225-ADABE3566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94E7A-EC3D-A63D-2770-27B7F2CC2362}"/>
              </a:ext>
            </a:extLst>
          </p:cNvPr>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75836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CEC27-6C13-10A6-BDE3-C81D1CF8E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80F40-4108-D226-A4B9-4B7A10BE81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F1DD65-119F-F85C-71CB-C165895504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D3F515-92F3-C536-B8E5-BCE541B532FA}"/>
              </a:ext>
            </a:extLst>
          </p:cNvPr>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775723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10/16/2025 5:46 AM</a:t>
            </a:fld>
            <a:endParaRPr lang="en-US"/>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a:t>© 2007 Microsoft Corporation. All rights reserved. Microsoft, Windows, Windows Vista and other product names are or may be registered trademarks and/or trademarks in the U.S. and/or other countries.</a:t>
            </a:r>
          </a:p>
          <a:p>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36</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619433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10/16/2025 5:46 AM</a:t>
            </a:fld>
            <a:endParaRPr lang="en-US"/>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a:t>© 2007 Microsoft Corporation. All rights reserved. Microsoft, Windows, Windows Vista and other product names are or may be registered trademarks and/or trademarks in the U.S. and/or other countries.</a:t>
            </a:r>
          </a:p>
          <a:p>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62343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10/16/2025 5:46 AM</a:t>
            </a:fld>
            <a:endParaRPr lang="en-US"/>
          </a:p>
        </p:txBody>
      </p:sp>
      <p:sp>
        <p:nvSpPr>
          <p:cNvPr id="6" name="Footer Placeholder 5"/>
          <p:cNvSpPr>
            <a:spLocks noGrp="1"/>
          </p:cNvSpPr>
          <p:nvPr>
            <p:ph type="ftr" sz="quarter" idx="12"/>
          </p:nvPr>
        </p:nvSpPr>
        <p:spPr>
          <a:xfrm>
            <a:off x="0" y="8685213"/>
            <a:ext cx="6172200" cy="457200"/>
          </a:xfrm>
          <a:prstGeom prst="rect">
            <a:avLst/>
          </a:prstGeom>
        </p:spPr>
        <p:txBody>
          <a:bodyPr/>
          <a:lstStyle/>
          <a:p>
            <a:r>
              <a:rPr lang="en-US"/>
              <a:t>© 2007 Microsoft Corporation. All rights reserved. Microsoft, Windows, Windows Vista and other product names are or may be registered trademarks and/or trademarks in the U.S. and/or other countries.</a:t>
            </a:r>
          </a:p>
          <a:p>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50035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7FC6E-3AF6-2828-6291-1FEA51FCB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7A72C-F5AD-FA0D-87CE-B10B2011FD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A33B1A-DAE2-4AB7-B707-0160D8BD0D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0DCF9B-6B16-8DB0-3C40-F97EA78C9120}"/>
              </a:ext>
            </a:extLst>
          </p:cNvPr>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8755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http://www.photoxpress.com/stock-photos/wood/structure/floor/773027/partner/Xj9qdHIQyb7etVXie4irtPQ9xtZobSzz</a:t>
            </a:r>
          </a:p>
          <a:p>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9</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9D016-9294-5500-40C4-1F7556A11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07B7A-DC88-1731-22AC-98D37D5ECDA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4BDFD5-4B52-6550-DF94-B9B9D01210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F7A59-FDC6-9D9F-874E-CFCAC9B173AA}"/>
              </a:ext>
            </a:extLst>
          </p:cNvPr>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374190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41</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41</a:t>
            </a:fld>
            <a:endParaRPr lang="en-US" sz="1200" dirty="0">
              <a:latin typeface="Calibri" pitchFamily="34" charset="0"/>
            </a:endParaRPr>
          </a:p>
        </p:txBody>
      </p:sp>
    </p:spTree>
    <p:extLst>
      <p:ext uri="{BB962C8B-B14F-4D97-AF65-F5344CB8AC3E}">
        <p14:creationId xmlns:p14="http://schemas.microsoft.com/office/powerpoint/2010/main" val="3663826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42</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42</a:t>
            </a:fld>
            <a:endParaRPr lang="en-US" sz="1200" dirty="0">
              <a:latin typeface="Calibri" pitchFamily="34" charset="0"/>
            </a:endParaRPr>
          </a:p>
        </p:txBody>
      </p:sp>
    </p:spTree>
    <p:extLst>
      <p:ext uri="{BB962C8B-B14F-4D97-AF65-F5344CB8AC3E}">
        <p14:creationId xmlns:p14="http://schemas.microsoft.com/office/powerpoint/2010/main" val="374753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43</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43</a:t>
            </a:fld>
            <a:endParaRPr lang="en-US" sz="1200" dirty="0">
              <a:latin typeface="Calibri" pitchFamily="34" charset="0"/>
            </a:endParaRPr>
          </a:p>
        </p:txBody>
      </p:sp>
    </p:spTree>
    <p:extLst>
      <p:ext uri="{BB962C8B-B14F-4D97-AF65-F5344CB8AC3E}">
        <p14:creationId xmlns:p14="http://schemas.microsoft.com/office/powerpoint/2010/main" val="3931896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44</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44</a:t>
            </a:fld>
            <a:endParaRPr lang="en-US" sz="1200" dirty="0">
              <a:latin typeface="Calibri" pitchFamily="34" charset="0"/>
            </a:endParaRPr>
          </a:p>
        </p:txBody>
      </p:sp>
    </p:spTree>
    <p:extLst>
      <p:ext uri="{BB962C8B-B14F-4D97-AF65-F5344CB8AC3E}">
        <p14:creationId xmlns:p14="http://schemas.microsoft.com/office/powerpoint/2010/main" val="2379602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45</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45</a:t>
            </a:fld>
            <a:endParaRPr lang="en-US" sz="1200" dirty="0">
              <a:latin typeface="Calibri" pitchFamily="34" charset="0"/>
            </a:endParaRPr>
          </a:p>
        </p:txBody>
      </p:sp>
    </p:spTree>
    <p:extLst>
      <p:ext uri="{BB962C8B-B14F-4D97-AF65-F5344CB8AC3E}">
        <p14:creationId xmlns:p14="http://schemas.microsoft.com/office/powerpoint/2010/main" val="4134219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46</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46</a:t>
            </a:fld>
            <a:endParaRPr lang="en-US" sz="1200" dirty="0">
              <a:latin typeface="Calibri" pitchFamily="34" charset="0"/>
            </a:endParaRPr>
          </a:p>
        </p:txBody>
      </p:sp>
    </p:spTree>
    <p:extLst>
      <p:ext uri="{BB962C8B-B14F-4D97-AF65-F5344CB8AC3E}">
        <p14:creationId xmlns:p14="http://schemas.microsoft.com/office/powerpoint/2010/main" val="315020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47</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47</a:t>
            </a:fld>
            <a:endParaRPr lang="en-US" sz="1200" dirty="0">
              <a:latin typeface="Calibri" pitchFamily="34" charset="0"/>
            </a:endParaRPr>
          </a:p>
        </p:txBody>
      </p:sp>
    </p:spTree>
    <p:extLst>
      <p:ext uri="{BB962C8B-B14F-4D97-AF65-F5344CB8AC3E}">
        <p14:creationId xmlns:p14="http://schemas.microsoft.com/office/powerpoint/2010/main" val="3920134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xfrm>
            <a:off x="0" y="0"/>
            <a:ext cx="2971800" cy="457200"/>
          </a:xfrm>
          <a:prstGeom prst="rect">
            <a:avLst/>
          </a:prstGeom>
          <a:ln/>
        </p:spPr>
        <p:txBody>
          <a:bodyPr/>
          <a:lstStyle/>
          <a:p>
            <a:r>
              <a:rPr lang="en-US"/>
              <a:t>Brand Transformation Presentation</a:t>
            </a:r>
          </a:p>
        </p:txBody>
      </p:sp>
      <p:sp>
        <p:nvSpPr>
          <p:cNvPr id="8" name="Rectangle 7"/>
          <p:cNvSpPr>
            <a:spLocks noGrp="1" noChangeArrowheads="1"/>
          </p:cNvSpPr>
          <p:nvPr>
            <p:ph type="sldNum" sz="quarter" idx="5"/>
          </p:nvPr>
        </p:nvSpPr>
        <p:spPr>
          <a:ln/>
        </p:spPr>
        <p:txBody>
          <a:bodyPr/>
          <a:lstStyle/>
          <a:p>
            <a:fld id="{DD48C5F7-4815-4C69-BAF7-80B53575B952}" type="slidenum">
              <a:rPr lang="en-US"/>
              <a:pPr/>
              <a:t>48</a:t>
            </a:fld>
            <a:endParaRPr lang="en-US"/>
          </a:p>
        </p:txBody>
      </p:sp>
      <p:sp>
        <p:nvSpPr>
          <p:cNvPr id="936962" name="Slide Image Placeholder 1"/>
          <p:cNvSpPr>
            <a:spLocks noGrp="1" noRot="1" noChangeAspect="1" noTextEdit="1"/>
          </p:cNvSpPr>
          <p:nvPr>
            <p:ph type="sldImg"/>
          </p:nvPr>
        </p:nvSpPr>
        <p:spPr>
          <a:xfrm>
            <a:off x="381000" y="685800"/>
            <a:ext cx="6096000" cy="3429000"/>
          </a:xfrm>
          <a:ln/>
        </p:spPr>
      </p:sp>
      <p:sp>
        <p:nvSpPr>
          <p:cNvPr id="936963" name="Notes Placeholder 2"/>
          <p:cNvSpPr>
            <a:spLocks noGrp="1"/>
          </p:cNvSpPr>
          <p:nvPr>
            <p:ph type="body" idx="1"/>
          </p:nvPr>
        </p:nvSpPr>
        <p:spPr>
          <a:xfrm>
            <a:off x="685800" y="4343400"/>
            <a:ext cx="5486400" cy="4114800"/>
          </a:xfrm>
          <a:ln/>
        </p:spPr>
        <p:txBody>
          <a:bodyPr/>
          <a:lstStyle/>
          <a:p>
            <a:pPr marL="171450" indent="-171450" defTabSz="898482">
              <a:spcBef>
                <a:spcPct val="0"/>
              </a:spcBef>
              <a:buFontTx/>
              <a:buChar char="-"/>
            </a:pPr>
            <a:endParaRPr lang="en-US" dirty="0"/>
          </a:p>
        </p:txBody>
      </p:sp>
      <p:sp>
        <p:nvSpPr>
          <p:cNvPr id="936964" name="Slide Number Placeholder 3"/>
          <p:cNvSpPr txBox="1">
            <a:spLocks noGrp="1"/>
          </p:cNvSpPr>
          <p:nvPr/>
        </p:nvSpPr>
        <p:spPr bwMode="auto">
          <a:xfrm>
            <a:off x="6248574" y="8685235"/>
            <a:ext cx="607868" cy="457200"/>
          </a:xfrm>
          <a:prstGeom prst="rect">
            <a:avLst/>
          </a:prstGeom>
          <a:noFill/>
          <a:ln w="9525">
            <a:noFill/>
            <a:miter lim="800000"/>
            <a:headEnd/>
            <a:tailEnd/>
          </a:ln>
        </p:spPr>
        <p:txBody>
          <a:bodyPr lIns="91427" tIns="45713" rIns="91427" bIns="45713" anchor="b"/>
          <a:lstStyle/>
          <a:p>
            <a:pPr algn="r" defTabSz="912545"/>
            <a:fld id="{8E855668-54D3-4334-8303-D6CCFB5F1196}" type="slidenum">
              <a:rPr lang="en-US" sz="1200">
                <a:latin typeface="Calibri" pitchFamily="34" charset="0"/>
              </a:rPr>
              <a:pPr algn="r" defTabSz="912545"/>
              <a:t>48</a:t>
            </a:fld>
            <a:endParaRPr lang="en-US" sz="1200" dirty="0">
              <a:latin typeface="Calibri" pitchFamily="34" charset="0"/>
            </a:endParaRPr>
          </a:p>
        </p:txBody>
      </p:sp>
    </p:spTree>
    <p:extLst>
      <p:ext uri="{BB962C8B-B14F-4D97-AF65-F5344CB8AC3E}">
        <p14:creationId xmlns:p14="http://schemas.microsoft.com/office/powerpoint/2010/main" val="1473494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C9BE2-4695-FDD3-15E8-A991E46DF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E72D9-09BB-E13F-8C51-87F5C7F08B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4D2EBA8-C953-1BFE-8D0C-720FF9F386A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http://www.photoxpress.com/stock-photos/wood/structure/floor/773027/partner/Xj9qdHIQyb7etVXie4irtPQ9xtZobSzz</a:t>
            </a:r>
          </a:p>
          <a:p>
            <a:endParaRPr lang="en-CA" dirty="0"/>
          </a:p>
        </p:txBody>
      </p:sp>
      <p:sp>
        <p:nvSpPr>
          <p:cNvPr id="4" name="Slide Number Placeholder 3">
            <a:extLst>
              <a:ext uri="{FF2B5EF4-FFF2-40B4-BE49-F238E27FC236}">
                <a16:creationId xmlns:a16="http://schemas.microsoft.com/office/drawing/2014/main" id="{92D48AE6-0E8A-F382-89D0-C0A98819AE99}"/>
              </a:ext>
            </a:extLst>
          </p:cNvPr>
          <p:cNvSpPr>
            <a:spLocks noGrp="1"/>
          </p:cNvSpPr>
          <p:nvPr>
            <p:ph type="sldNum" sz="quarter" idx="10"/>
          </p:nvPr>
        </p:nvSpPr>
        <p:spPr/>
        <p:txBody>
          <a:bodyPr/>
          <a:lstStyle/>
          <a:p>
            <a:fld id="{24566FD8-1FE3-40D4-A96A-89B010A88FB3}" type="slidenum">
              <a:rPr lang="en-US" smtClean="0"/>
              <a:t>49</a:t>
            </a:fld>
            <a:endParaRPr lang="en-US"/>
          </a:p>
        </p:txBody>
      </p:sp>
    </p:spTree>
    <p:extLst>
      <p:ext uri="{BB962C8B-B14F-4D97-AF65-F5344CB8AC3E}">
        <p14:creationId xmlns:p14="http://schemas.microsoft.com/office/powerpoint/2010/main" val="223552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http://www.photoxpress.com/stock-photos/wood/structure/floor/773027/partner/Xj9qdHIQyb7etVXie4irtPQ9xtZobSzz</a:t>
            </a:r>
          </a:p>
          <a:p>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12</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8493-8EDC-A74C-180E-710CC7FE7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DCAB5-5038-0AB1-49DA-62F0615DF5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EF22D0-AAE8-7401-E697-05A203A5A51D}"/>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6FCB6CFC-959A-4D61-FF36-CF9D0A528B29}"/>
              </a:ext>
            </a:extLst>
          </p:cNvPr>
          <p:cNvSpPr>
            <a:spLocks noGrp="1"/>
          </p:cNvSpPr>
          <p:nvPr>
            <p:ph type="sldNum" sz="quarter" idx="10"/>
          </p:nvPr>
        </p:nvSpPr>
        <p:spPr/>
        <p:txBody>
          <a:bodyPr/>
          <a:lstStyle/>
          <a:p>
            <a:fld id="{D8218ED5-5114-44FC-8FF9-7CFEDF3C03B5}" type="slidenum">
              <a:rPr lang="en-US" smtClean="0"/>
              <a:t>50</a:t>
            </a:fld>
            <a:endParaRPr lang="en-US"/>
          </a:p>
        </p:txBody>
      </p:sp>
    </p:spTree>
    <p:extLst>
      <p:ext uri="{BB962C8B-B14F-4D97-AF65-F5344CB8AC3E}">
        <p14:creationId xmlns:p14="http://schemas.microsoft.com/office/powerpoint/2010/main" val="153265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13</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14</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15</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http://</a:t>
            </a:r>
            <a:r>
              <a:rPr lang="en-US" sz="1200" b="1" dirty="0" err="1"/>
              <a:t>www.stasmoor.com</a:t>
            </a:r>
            <a:r>
              <a:rPr lang="en-US" sz="1200" b="1" dirty="0"/>
              <a:t>/images/server-</a:t>
            </a:r>
            <a:r>
              <a:rPr lang="en-US" sz="1200" b="1" dirty="0" err="1"/>
              <a:t>icon.png</a:t>
            </a:r>
            <a:endParaRPr lang="en-CA" dirty="0"/>
          </a:p>
        </p:txBody>
      </p:sp>
      <p:sp>
        <p:nvSpPr>
          <p:cNvPr id="4" name="Slide Number Placeholder 3"/>
          <p:cNvSpPr>
            <a:spLocks noGrp="1"/>
          </p:cNvSpPr>
          <p:nvPr>
            <p:ph type="sldNum" sz="quarter" idx="10"/>
          </p:nvPr>
        </p:nvSpPr>
        <p:spPr/>
        <p:txBody>
          <a:bodyPr/>
          <a:lstStyle/>
          <a:p>
            <a:fld id="{24566FD8-1FE3-40D4-A96A-89B010A88FB3}" type="slidenum">
              <a:rPr lang="en-US" smtClean="0"/>
              <a:t>16</a:t>
            </a:fld>
            <a:endParaRPr lang="en-US"/>
          </a:p>
        </p:txBody>
      </p:sp>
    </p:spTree>
    <p:extLst>
      <p:ext uri="{BB962C8B-B14F-4D97-AF65-F5344CB8AC3E}">
        <p14:creationId xmlns:p14="http://schemas.microsoft.com/office/powerpoint/2010/main" val="183896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17</a:t>
            </a:fld>
            <a:endParaRPr lang="en-US"/>
          </a:p>
        </p:txBody>
      </p:sp>
    </p:spTree>
    <p:extLst>
      <p:ext uri="{BB962C8B-B14F-4D97-AF65-F5344CB8AC3E}">
        <p14:creationId xmlns:p14="http://schemas.microsoft.com/office/powerpoint/2010/main" val="140291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02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a:prstGeom prst="rect">
            <a:avLst/>
          </a:prstGeom>
        </p:spPr>
        <p:txBody>
          <a:bodyPr lIns="71332" tIns="35666" rIns="71332" bIns="35666"/>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1"/>
            <a:ext cx="11151917" cy="1973561"/>
          </a:xfrm>
          <a:prstGeom prst="rect">
            <a:avLst/>
          </a:prstGeom>
        </p:spPr>
        <p:txBody>
          <a:bodyPr lIns="71332" tIns="35666" rIns="71332" bIns="3566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31557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780C31-C759-44AC-881F-A16FC36E358F}"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CCC33-3FDF-41B0-8517-DF74BA7E16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80C31-C759-44AC-881F-A16FC36E358F}" type="datetimeFigureOut">
              <a:rPr lang="en-US" smtClean="0"/>
              <a:pPr/>
              <a:t>10/16/2025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CCC33-3FDF-41B0-8517-DF74BA7E16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480608"/>
            <a:ext cx="11506200" cy="769441"/>
          </a:xfrm>
          <a:prstGeom prst="rect">
            <a:avLst/>
          </a:prstGeom>
          <a:noFill/>
        </p:spPr>
        <p:txBody>
          <a:bodyPr wrap="square" rtlCol="0">
            <a:spAutoFit/>
          </a:bodyPr>
          <a:lstStyle/>
          <a:p>
            <a:pPr algn="ctr"/>
            <a:r>
              <a:rPr lang="en-US" sz="4400" spc="300" dirty="0">
                <a:solidFill>
                  <a:srgbClr val="0C5351"/>
                </a:solidFill>
                <a:latin typeface="Raleway ExtraBold"/>
                <a:cs typeface="Raleway ExtraBold"/>
              </a:rPr>
              <a:t>Getting Ready for SQL Server 2025</a:t>
            </a:r>
            <a:endParaRPr lang="en-US" sz="4000" spc="300" dirty="0">
              <a:solidFill>
                <a:srgbClr val="0C5351"/>
              </a:solidFill>
              <a:latin typeface="Raleway ExtraBold"/>
              <a:cs typeface="Raleway ExtraBold"/>
            </a:endParaRPr>
          </a:p>
        </p:txBody>
      </p:sp>
      <p:cxnSp>
        <p:nvCxnSpPr>
          <p:cNvPr id="4" name="Straight Connector 3"/>
          <p:cNvCxnSpPr/>
          <p:nvPr/>
        </p:nvCxnSpPr>
        <p:spPr>
          <a:xfrm>
            <a:off x="2291628" y="3581400"/>
            <a:ext cx="7608743" cy="0"/>
          </a:xfrm>
          <a:prstGeom prst="line">
            <a:avLst/>
          </a:prstGeom>
          <a:ln w="381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76298" y="3912752"/>
            <a:ext cx="10439401" cy="1323439"/>
          </a:xfrm>
          <a:prstGeom prst="rect">
            <a:avLst/>
          </a:prstGeom>
          <a:noFill/>
        </p:spPr>
        <p:txBody>
          <a:bodyPr wrap="square" rtlCol="0">
            <a:spAutoFit/>
          </a:bodyPr>
          <a:lstStyle/>
          <a:p>
            <a:pPr algn="ctr"/>
            <a:r>
              <a:rPr lang="en-US" sz="4000" dirty="0">
                <a:solidFill>
                  <a:srgbClr val="7F7F7F"/>
                </a:solidFill>
                <a:latin typeface="Raleway Light"/>
                <a:cs typeface="Raleway Light"/>
              </a:rPr>
              <a:t>Upgrade Strategies for Highly Available SQL Server Environments</a:t>
            </a:r>
          </a:p>
        </p:txBody>
      </p:sp>
    </p:spTree>
    <p:extLst>
      <p:ext uri="{BB962C8B-B14F-4D97-AF65-F5344CB8AC3E}">
        <p14:creationId xmlns:p14="http://schemas.microsoft.com/office/powerpoint/2010/main" val="106206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981200" y="4069080"/>
            <a:ext cx="83058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81200" y="3794760"/>
            <a:ext cx="0" cy="5486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287000" y="3794760"/>
            <a:ext cx="0" cy="54864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35331" y="411480"/>
            <a:ext cx="6856669" cy="523220"/>
          </a:xfrm>
          <a:prstGeom prst="rect">
            <a:avLst/>
          </a:prstGeom>
          <a:solidFill>
            <a:schemeClr val="bg1">
              <a:lumMod val="85000"/>
            </a:schemeClr>
          </a:solidFill>
        </p:spPr>
        <p:txBody>
          <a:bodyPr wrap="square" rtlCol="0">
            <a:spAutoFit/>
          </a:bodyPr>
          <a:lstStyle/>
          <a:p>
            <a:pPr algn="ctr"/>
            <a:r>
              <a:rPr lang="en-CA" sz="2800" dirty="0">
                <a:solidFill>
                  <a:srgbClr val="0C5351"/>
                </a:solidFill>
                <a:latin typeface="Raleway Regular"/>
                <a:cs typeface="Raleway Regular"/>
              </a:rPr>
              <a:t>Upgrade &amp; Migration Project Timeline</a:t>
            </a:r>
          </a:p>
        </p:txBody>
      </p:sp>
      <p:sp>
        <p:nvSpPr>
          <p:cNvPr id="13" name="TextBox 12"/>
          <p:cNvSpPr txBox="1"/>
          <p:nvPr/>
        </p:nvSpPr>
        <p:spPr>
          <a:xfrm>
            <a:off x="1752600" y="4343400"/>
            <a:ext cx="838200" cy="369332"/>
          </a:xfrm>
          <a:prstGeom prst="rect">
            <a:avLst/>
          </a:prstGeom>
          <a:noFill/>
        </p:spPr>
        <p:txBody>
          <a:bodyPr wrap="square" rtlCol="0">
            <a:spAutoFit/>
          </a:bodyPr>
          <a:lstStyle/>
          <a:p>
            <a:r>
              <a:rPr lang="en-CA" dirty="0">
                <a:latin typeface="Raleway Regular"/>
                <a:cs typeface="Raleway Regular"/>
              </a:rPr>
              <a:t>Start</a:t>
            </a:r>
          </a:p>
        </p:txBody>
      </p:sp>
      <p:sp>
        <p:nvSpPr>
          <p:cNvPr id="25" name="TextBox 24"/>
          <p:cNvSpPr txBox="1"/>
          <p:nvPr/>
        </p:nvSpPr>
        <p:spPr>
          <a:xfrm>
            <a:off x="9906000" y="4343400"/>
            <a:ext cx="838200" cy="369332"/>
          </a:xfrm>
          <a:prstGeom prst="rect">
            <a:avLst/>
          </a:prstGeom>
          <a:noFill/>
        </p:spPr>
        <p:txBody>
          <a:bodyPr wrap="square" rtlCol="0">
            <a:spAutoFit/>
          </a:bodyPr>
          <a:lstStyle/>
          <a:p>
            <a:r>
              <a:rPr lang="en-CA" dirty="0">
                <a:latin typeface="Raleway Regular"/>
                <a:cs typeface="Raleway Regular"/>
              </a:rPr>
              <a:t>End</a:t>
            </a:r>
          </a:p>
        </p:txBody>
      </p:sp>
      <p:grpSp>
        <p:nvGrpSpPr>
          <p:cNvPr id="51" name="Group 50"/>
          <p:cNvGrpSpPr/>
          <p:nvPr/>
        </p:nvGrpSpPr>
        <p:grpSpPr>
          <a:xfrm>
            <a:off x="1751591" y="2052935"/>
            <a:ext cx="4107669" cy="2662328"/>
            <a:chOff x="258104" y="1705693"/>
            <a:chExt cx="4107669" cy="2218607"/>
          </a:xfrm>
        </p:grpSpPr>
        <p:cxnSp>
          <p:nvCxnSpPr>
            <p:cNvPr id="28" name="Straight Connector 27"/>
            <p:cNvCxnSpPr/>
            <p:nvPr/>
          </p:nvCxnSpPr>
          <p:spPr>
            <a:xfrm>
              <a:off x="944914" y="2179313"/>
              <a:ext cx="228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58104" y="1705693"/>
              <a:ext cx="4107669" cy="2218607"/>
              <a:chOff x="258104" y="1705693"/>
              <a:chExt cx="4107669" cy="2218607"/>
            </a:xfrm>
          </p:grpSpPr>
          <p:sp>
            <p:nvSpPr>
              <p:cNvPr id="23" name="Rectangle 22"/>
              <p:cNvSpPr/>
              <p:nvPr/>
            </p:nvSpPr>
            <p:spPr>
              <a:xfrm>
                <a:off x="342342" y="2781300"/>
                <a:ext cx="4023431" cy="1143000"/>
              </a:xfrm>
              <a:prstGeom prst="rect">
                <a:avLst/>
              </a:prstGeom>
              <a:solidFill>
                <a:srgbClr val="4B4B1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800" dirty="0">
                    <a:solidFill>
                      <a:schemeClr val="bg1"/>
                    </a:solidFill>
                    <a:effectLst>
                      <a:outerShdw blurRad="38100" dist="38100" dir="2700000" algn="tl">
                        <a:srgbClr val="000000">
                          <a:alpha val="43137"/>
                        </a:srgbClr>
                      </a:outerShdw>
                    </a:effectLst>
                    <a:latin typeface="Raleway Regular"/>
                    <a:cs typeface="Raleway Regular"/>
                  </a:rPr>
                  <a:t>1</a:t>
                </a:r>
                <a:endParaRPr lang="en-CA" sz="36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26" name="Straight Connector 25"/>
              <p:cNvCxnSpPr/>
              <p:nvPr/>
            </p:nvCxnSpPr>
            <p:spPr>
              <a:xfrm flipH="1" flipV="1">
                <a:off x="1935514" y="2179313"/>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8104" y="1705693"/>
                <a:ext cx="3575018"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Pre-Upgrade/Migration</a:t>
                </a:r>
              </a:p>
            </p:txBody>
          </p:sp>
        </p:grpSp>
      </p:grpSp>
      <p:grpSp>
        <p:nvGrpSpPr>
          <p:cNvPr id="39" name="Group 38"/>
          <p:cNvGrpSpPr/>
          <p:nvPr/>
        </p:nvGrpSpPr>
        <p:grpSpPr>
          <a:xfrm>
            <a:off x="4612899" y="3346695"/>
            <a:ext cx="3958136" cy="2555649"/>
            <a:chOff x="2248917" y="2788913"/>
            <a:chExt cx="5500484" cy="2129708"/>
          </a:xfrm>
        </p:grpSpPr>
        <p:sp>
          <p:nvSpPr>
            <p:cNvPr id="33" name="Rectangle 32"/>
            <p:cNvSpPr/>
            <p:nvPr/>
          </p:nvSpPr>
          <p:spPr>
            <a:xfrm>
              <a:off x="3992251" y="2788913"/>
              <a:ext cx="2012123" cy="1143000"/>
            </a:xfrm>
            <a:prstGeom prst="rect">
              <a:avLst/>
            </a:prstGeom>
            <a:solidFill>
              <a:srgbClr val="BF2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800" dirty="0">
                  <a:solidFill>
                    <a:schemeClr val="bg1"/>
                  </a:solidFill>
                  <a:effectLst>
                    <a:outerShdw blurRad="38100" dist="38100" dir="2700000" algn="tl">
                      <a:srgbClr val="000000">
                        <a:alpha val="43137"/>
                      </a:srgbClr>
                    </a:outerShdw>
                  </a:effectLst>
                  <a:latin typeface="Raleway Regular"/>
                  <a:cs typeface="Raleway Regular"/>
                </a:rPr>
                <a:t>2</a:t>
              </a:r>
              <a:endParaRPr lang="en-CA" sz="36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35" name="Straight Connector 34"/>
            <p:cNvCxnSpPr/>
            <p:nvPr/>
          </p:nvCxnSpPr>
          <p:spPr>
            <a:xfrm flipH="1" flipV="1">
              <a:off x="4891067" y="4000500"/>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86848" y="4533900"/>
              <a:ext cx="3030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248917" y="4533900"/>
              <a:ext cx="5500484"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Actual Upgrade/Migration</a:t>
              </a:r>
            </a:p>
          </p:txBody>
        </p:sp>
      </p:grpSp>
      <p:grpSp>
        <p:nvGrpSpPr>
          <p:cNvPr id="49" name="Group 48"/>
          <p:cNvGrpSpPr/>
          <p:nvPr/>
        </p:nvGrpSpPr>
        <p:grpSpPr>
          <a:xfrm>
            <a:off x="6345031" y="2063520"/>
            <a:ext cx="3722494" cy="2656225"/>
            <a:chOff x="4821031" y="1710779"/>
            <a:chExt cx="3722494" cy="2213521"/>
          </a:xfrm>
        </p:grpSpPr>
        <p:sp>
          <p:nvSpPr>
            <p:cNvPr id="40" name="Rectangle 39"/>
            <p:cNvSpPr/>
            <p:nvPr/>
          </p:nvSpPr>
          <p:spPr>
            <a:xfrm>
              <a:off x="5800337" y="2781300"/>
              <a:ext cx="1905000" cy="1143000"/>
            </a:xfrm>
            <a:prstGeom prst="rect">
              <a:avLst/>
            </a:prstGeom>
            <a:solidFill>
              <a:srgbClr val="FF8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Regular"/>
                  <a:cs typeface="Raleway Regular"/>
                </a:rPr>
                <a:t>3</a:t>
              </a:r>
              <a:endParaRPr lang="en-CA" sz="40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41" name="Straight Connector 40"/>
            <p:cNvCxnSpPr/>
            <p:nvPr/>
          </p:nvCxnSpPr>
          <p:spPr>
            <a:xfrm flipH="1" flipV="1">
              <a:off x="6664989" y="2184400"/>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69589" y="2184400"/>
              <a:ext cx="25146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21031" y="1710779"/>
              <a:ext cx="3722494"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Post-Upgrade/Migration</a:t>
              </a:r>
            </a:p>
          </p:txBody>
        </p:sp>
      </p:grpSp>
      <p:grpSp>
        <p:nvGrpSpPr>
          <p:cNvPr id="50" name="Group 49"/>
          <p:cNvGrpSpPr/>
          <p:nvPr/>
        </p:nvGrpSpPr>
        <p:grpSpPr>
          <a:xfrm>
            <a:off x="9241578" y="3348377"/>
            <a:ext cx="1655022" cy="2778144"/>
            <a:chOff x="7681030" y="2603501"/>
            <a:chExt cx="1655022" cy="2315120"/>
          </a:xfrm>
        </p:grpSpPr>
        <p:sp>
          <p:nvSpPr>
            <p:cNvPr id="44" name="Rectangle 43"/>
            <p:cNvSpPr/>
            <p:nvPr/>
          </p:nvSpPr>
          <p:spPr>
            <a:xfrm>
              <a:off x="7681030" y="2603501"/>
              <a:ext cx="1143000" cy="1143000"/>
            </a:xfrm>
            <a:prstGeom prst="rect">
              <a:avLst/>
            </a:prstGeom>
            <a:solidFill>
              <a:srgbClr val="B3B39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Regular"/>
                  <a:cs typeface="Raleway Regular"/>
                </a:rPr>
                <a:t>4</a:t>
              </a:r>
              <a:endParaRPr lang="en-CA" sz="40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45" name="Straight Connector 44"/>
            <p:cNvCxnSpPr/>
            <p:nvPr/>
          </p:nvCxnSpPr>
          <p:spPr>
            <a:xfrm flipH="1" flipV="1">
              <a:off x="8269252" y="3844737"/>
              <a:ext cx="0" cy="684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16052" y="4533900"/>
              <a:ext cx="162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888252" y="4533900"/>
              <a:ext cx="1382198"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Stabilize</a:t>
              </a:r>
            </a:p>
          </p:txBody>
        </p:sp>
      </p:grpSp>
    </p:spTree>
    <p:extLst>
      <p:ext uri="{BB962C8B-B14F-4D97-AF65-F5344CB8AC3E}">
        <p14:creationId xmlns:p14="http://schemas.microsoft.com/office/powerpoint/2010/main" val="315614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139D70F3-2E0D-442D-9A10-1EAEEC512490}"/>
              </a:ext>
            </a:extLst>
          </p:cNvPr>
          <p:cNvSpPr txBox="1"/>
          <p:nvPr/>
        </p:nvSpPr>
        <p:spPr>
          <a:xfrm>
            <a:off x="5335331" y="411480"/>
            <a:ext cx="6856669" cy="523220"/>
          </a:xfrm>
          <a:prstGeom prst="rect">
            <a:avLst/>
          </a:prstGeom>
          <a:solidFill>
            <a:schemeClr val="bg1">
              <a:lumMod val="85000"/>
            </a:schemeClr>
          </a:solidFill>
        </p:spPr>
        <p:txBody>
          <a:bodyPr wrap="square" rtlCol="0">
            <a:spAutoFit/>
          </a:bodyPr>
          <a:lstStyle/>
          <a:p>
            <a:pPr algn="ctr"/>
            <a:r>
              <a:rPr lang="en-CA" sz="2800" dirty="0">
                <a:solidFill>
                  <a:srgbClr val="0C5351"/>
                </a:solidFill>
                <a:latin typeface="Raleway Regular"/>
                <a:cs typeface="Raleway Regular"/>
              </a:rPr>
              <a:t>Upgrade &amp; Migration Project Timeline</a:t>
            </a:r>
          </a:p>
        </p:txBody>
      </p:sp>
      <p:cxnSp>
        <p:nvCxnSpPr>
          <p:cNvPr id="3" name="Straight Connector 2"/>
          <p:cNvCxnSpPr/>
          <p:nvPr/>
        </p:nvCxnSpPr>
        <p:spPr>
          <a:xfrm flipV="1">
            <a:off x="1981200" y="4069080"/>
            <a:ext cx="83058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81200" y="3794760"/>
            <a:ext cx="0" cy="5486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287000" y="3794760"/>
            <a:ext cx="0" cy="54864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2600" y="4343400"/>
            <a:ext cx="838200" cy="369332"/>
          </a:xfrm>
          <a:prstGeom prst="rect">
            <a:avLst/>
          </a:prstGeom>
          <a:noFill/>
        </p:spPr>
        <p:txBody>
          <a:bodyPr wrap="square" rtlCol="0">
            <a:spAutoFit/>
          </a:bodyPr>
          <a:lstStyle/>
          <a:p>
            <a:r>
              <a:rPr lang="en-CA" dirty="0">
                <a:latin typeface="Raleway Regular"/>
                <a:cs typeface="Raleway Regular"/>
              </a:rPr>
              <a:t>Start</a:t>
            </a:r>
          </a:p>
        </p:txBody>
      </p:sp>
      <p:sp>
        <p:nvSpPr>
          <p:cNvPr id="25" name="TextBox 24"/>
          <p:cNvSpPr txBox="1"/>
          <p:nvPr/>
        </p:nvSpPr>
        <p:spPr>
          <a:xfrm>
            <a:off x="9906000" y="4343400"/>
            <a:ext cx="838200" cy="369332"/>
          </a:xfrm>
          <a:prstGeom prst="rect">
            <a:avLst/>
          </a:prstGeom>
          <a:noFill/>
        </p:spPr>
        <p:txBody>
          <a:bodyPr wrap="square" rtlCol="0">
            <a:spAutoFit/>
          </a:bodyPr>
          <a:lstStyle/>
          <a:p>
            <a:r>
              <a:rPr lang="en-CA" dirty="0">
                <a:latin typeface="Raleway Regular"/>
                <a:cs typeface="Raleway Regular"/>
              </a:rPr>
              <a:t>End</a:t>
            </a:r>
          </a:p>
        </p:txBody>
      </p:sp>
      <p:grpSp>
        <p:nvGrpSpPr>
          <p:cNvPr id="51" name="Group 50"/>
          <p:cNvGrpSpPr/>
          <p:nvPr/>
        </p:nvGrpSpPr>
        <p:grpSpPr>
          <a:xfrm>
            <a:off x="1843970" y="2052935"/>
            <a:ext cx="3688115" cy="2662328"/>
            <a:chOff x="350483" y="1705693"/>
            <a:chExt cx="3688115" cy="2218607"/>
          </a:xfrm>
        </p:grpSpPr>
        <p:cxnSp>
          <p:nvCxnSpPr>
            <p:cNvPr id="28" name="Straight Connector 27"/>
            <p:cNvCxnSpPr/>
            <p:nvPr/>
          </p:nvCxnSpPr>
          <p:spPr>
            <a:xfrm>
              <a:off x="944914" y="2179313"/>
              <a:ext cx="228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50483" y="1705693"/>
              <a:ext cx="3688115" cy="2218607"/>
              <a:chOff x="350483" y="1705693"/>
              <a:chExt cx="3688115" cy="2218607"/>
            </a:xfrm>
          </p:grpSpPr>
          <p:sp>
            <p:nvSpPr>
              <p:cNvPr id="23" name="Rectangle 22"/>
              <p:cNvSpPr/>
              <p:nvPr/>
            </p:nvSpPr>
            <p:spPr>
              <a:xfrm>
                <a:off x="350483" y="2781300"/>
                <a:ext cx="3688115" cy="1143000"/>
              </a:xfrm>
              <a:prstGeom prst="rect">
                <a:avLst/>
              </a:prstGeom>
              <a:solidFill>
                <a:srgbClr val="4B4B1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800" dirty="0">
                    <a:solidFill>
                      <a:schemeClr val="bg1"/>
                    </a:solidFill>
                    <a:effectLst>
                      <a:outerShdw blurRad="38100" dist="38100" dir="2700000" algn="tl">
                        <a:srgbClr val="000000">
                          <a:alpha val="43137"/>
                        </a:srgbClr>
                      </a:outerShdw>
                    </a:effectLst>
                    <a:latin typeface="Raleway Regular"/>
                    <a:cs typeface="Raleway Regular"/>
                  </a:rPr>
                  <a:t>1</a:t>
                </a:r>
                <a:endParaRPr lang="en-CA" sz="36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26" name="Straight Connector 25"/>
              <p:cNvCxnSpPr/>
              <p:nvPr/>
            </p:nvCxnSpPr>
            <p:spPr>
              <a:xfrm flipH="1" flipV="1">
                <a:off x="1935514" y="2179313"/>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80410" y="1705693"/>
                <a:ext cx="2130403"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Pre-Migration</a:t>
                </a:r>
              </a:p>
            </p:txBody>
          </p:sp>
        </p:grpSp>
      </p:grpSp>
      <p:grpSp>
        <p:nvGrpSpPr>
          <p:cNvPr id="39" name="Group 38"/>
          <p:cNvGrpSpPr/>
          <p:nvPr/>
        </p:nvGrpSpPr>
        <p:grpSpPr>
          <a:xfrm>
            <a:off x="5106732" y="3346695"/>
            <a:ext cx="2513269" cy="2555649"/>
            <a:chOff x="2935177" y="2788913"/>
            <a:chExt cx="3492603" cy="2129708"/>
          </a:xfrm>
        </p:grpSpPr>
        <p:sp>
          <p:nvSpPr>
            <p:cNvPr id="33" name="Rectangle 32"/>
            <p:cNvSpPr/>
            <p:nvPr/>
          </p:nvSpPr>
          <p:spPr>
            <a:xfrm>
              <a:off x="3538973" y="2788913"/>
              <a:ext cx="2465402" cy="1143000"/>
            </a:xfrm>
            <a:prstGeom prst="rect">
              <a:avLst/>
            </a:prstGeom>
            <a:solidFill>
              <a:srgbClr val="BF2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800" dirty="0">
                  <a:solidFill>
                    <a:schemeClr val="bg1"/>
                  </a:solidFill>
                  <a:effectLst>
                    <a:outerShdw blurRad="38100" dist="38100" dir="2700000" algn="tl">
                      <a:srgbClr val="000000">
                        <a:alpha val="43137"/>
                      </a:srgbClr>
                    </a:outerShdw>
                  </a:effectLst>
                  <a:latin typeface="Raleway Regular"/>
                  <a:cs typeface="Raleway Regular"/>
                </a:rPr>
                <a:t>2</a:t>
              </a:r>
              <a:endParaRPr lang="en-CA" sz="36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35" name="Straight Connector 34"/>
            <p:cNvCxnSpPr/>
            <p:nvPr/>
          </p:nvCxnSpPr>
          <p:spPr>
            <a:xfrm flipH="1" flipV="1">
              <a:off x="4573388" y="4000500"/>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86848" y="4533900"/>
              <a:ext cx="3030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35177" y="4533900"/>
              <a:ext cx="3492603"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Actual Migration</a:t>
              </a:r>
            </a:p>
          </p:txBody>
        </p:sp>
      </p:grpSp>
      <p:grpSp>
        <p:nvGrpSpPr>
          <p:cNvPr id="49" name="Group 48"/>
          <p:cNvGrpSpPr/>
          <p:nvPr/>
        </p:nvGrpSpPr>
        <p:grpSpPr>
          <a:xfrm>
            <a:off x="6893589" y="2052936"/>
            <a:ext cx="2514600" cy="2656225"/>
            <a:chOff x="5369589" y="1710779"/>
            <a:chExt cx="2514600" cy="2213521"/>
          </a:xfrm>
        </p:grpSpPr>
        <p:sp>
          <p:nvSpPr>
            <p:cNvPr id="40" name="Rectangle 39"/>
            <p:cNvSpPr/>
            <p:nvPr/>
          </p:nvSpPr>
          <p:spPr>
            <a:xfrm>
              <a:off x="5800337" y="2781300"/>
              <a:ext cx="1905000" cy="1143000"/>
            </a:xfrm>
            <a:prstGeom prst="rect">
              <a:avLst/>
            </a:prstGeom>
            <a:solidFill>
              <a:srgbClr val="FF8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Regular"/>
                  <a:cs typeface="Raleway Regular"/>
                </a:rPr>
                <a:t>3</a:t>
              </a:r>
              <a:endParaRPr lang="en-CA" sz="40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41" name="Straight Connector 40"/>
            <p:cNvCxnSpPr/>
            <p:nvPr/>
          </p:nvCxnSpPr>
          <p:spPr>
            <a:xfrm flipH="1" flipV="1">
              <a:off x="6664989" y="2184400"/>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69589" y="2184400"/>
              <a:ext cx="25146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543364" y="1710779"/>
              <a:ext cx="2277825"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Post-Migration</a:t>
              </a:r>
            </a:p>
          </p:txBody>
        </p:sp>
      </p:grpSp>
      <p:grpSp>
        <p:nvGrpSpPr>
          <p:cNvPr id="50" name="Group 49"/>
          <p:cNvGrpSpPr/>
          <p:nvPr/>
        </p:nvGrpSpPr>
        <p:grpSpPr>
          <a:xfrm>
            <a:off x="8647148" y="3332501"/>
            <a:ext cx="1981200" cy="2778144"/>
            <a:chOff x="7086600" y="2603501"/>
            <a:chExt cx="1981200" cy="2315120"/>
          </a:xfrm>
        </p:grpSpPr>
        <p:sp>
          <p:nvSpPr>
            <p:cNvPr id="44" name="Rectangle 43"/>
            <p:cNvSpPr/>
            <p:nvPr/>
          </p:nvSpPr>
          <p:spPr>
            <a:xfrm>
              <a:off x="7681030" y="2603501"/>
              <a:ext cx="1143000" cy="1143000"/>
            </a:xfrm>
            <a:prstGeom prst="rect">
              <a:avLst/>
            </a:prstGeom>
            <a:solidFill>
              <a:srgbClr val="B3B39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Regular"/>
                  <a:cs typeface="Raleway Regular"/>
                </a:rPr>
                <a:t>4</a:t>
              </a:r>
              <a:endParaRPr lang="en-CA" sz="4000" dirty="0">
                <a:solidFill>
                  <a:schemeClr val="bg1"/>
                </a:solidFill>
                <a:effectLst>
                  <a:outerShdw blurRad="38100" dist="38100" dir="2700000" algn="tl">
                    <a:srgbClr val="000000">
                      <a:alpha val="43137"/>
                    </a:srgbClr>
                  </a:outerShdw>
                </a:effectLst>
                <a:latin typeface="Raleway Regular"/>
                <a:cs typeface="Raleway Regular"/>
              </a:endParaRPr>
            </a:p>
          </p:txBody>
        </p:sp>
        <p:cxnSp>
          <p:nvCxnSpPr>
            <p:cNvPr id="45" name="Straight Connector 44"/>
            <p:cNvCxnSpPr/>
            <p:nvPr/>
          </p:nvCxnSpPr>
          <p:spPr>
            <a:xfrm flipH="1" flipV="1">
              <a:off x="8382000" y="3844737"/>
              <a:ext cx="0" cy="684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086600" y="4533900"/>
              <a:ext cx="1981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507252" y="4533900"/>
              <a:ext cx="1382198" cy="384721"/>
            </a:xfrm>
            <a:prstGeom prst="rect">
              <a:avLst/>
            </a:prstGeom>
            <a:noFill/>
          </p:spPr>
          <p:txBody>
            <a:bodyPr wrap="none" rtlCol="0">
              <a:spAutoFit/>
            </a:bodyPr>
            <a:lstStyle/>
            <a:p>
              <a:pPr algn="ctr"/>
              <a:r>
                <a:rPr lang="en-CA" sz="2400" dirty="0">
                  <a:solidFill>
                    <a:srgbClr val="7F7F7F"/>
                  </a:solidFill>
                  <a:latin typeface="Raleway Regular"/>
                  <a:cs typeface="Raleway Regular"/>
                </a:rPr>
                <a:t>Stabilize</a:t>
              </a:r>
            </a:p>
          </p:txBody>
        </p:sp>
      </p:grpSp>
      <p:sp>
        <p:nvSpPr>
          <p:cNvPr id="30" name="Rectangle 29"/>
          <p:cNvSpPr/>
          <p:nvPr/>
        </p:nvSpPr>
        <p:spPr>
          <a:xfrm>
            <a:off x="0" y="0"/>
            <a:ext cx="12192000" cy="7543800"/>
          </a:xfrm>
          <a:prstGeom prst="rect">
            <a:avLst/>
          </a:prstGeom>
          <a:solidFill>
            <a:schemeClr val="bg1">
              <a:lumMod val="95000"/>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1742002" y="1847073"/>
            <a:ext cx="8707996" cy="4031873"/>
          </a:xfrm>
          <a:prstGeom prst="rect">
            <a:avLst/>
          </a:prstGeom>
          <a:solidFill>
            <a:schemeClr val="bg1">
              <a:lumMod val="85000"/>
            </a:schemeClr>
          </a:solidFill>
        </p:spPr>
        <p:txBody>
          <a:bodyPr wrap="square">
            <a:spAutoFit/>
          </a:bodyPr>
          <a:lstStyle/>
          <a:p>
            <a:pPr algn="ctr"/>
            <a:endParaRPr lang="en-US" sz="4000" spc="-150" dirty="0">
              <a:latin typeface="Raleway Regular"/>
              <a:cs typeface="Raleway Regular"/>
            </a:endParaRPr>
          </a:p>
          <a:p>
            <a:pPr algn="ctr"/>
            <a:r>
              <a:rPr lang="en-US" sz="4000" spc="-150" dirty="0">
                <a:latin typeface="Raleway Regular"/>
                <a:cs typeface="Raleway Regular"/>
              </a:rPr>
              <a:t>It always takes </a:t>
            </a:r>
          </a:p>
          <a:p>
            <a:pPr algn="ctr"/>
            <a:r>
              <a:rPr lang="en-US" sz="6000" spc="600" dirty="0">
                <a:solidFill>
                  <a:srgbClr val="0C5351"/>
                </a:solidFill>
                <a:latin typeface="Raleway ExtraBold"/>
                <a:cs typeface="Raleway ExtraBold"/>
              </a:rPr>
              <a:t>LONGER</a:t>
            </a:r>
            <a:r>
              <a:rPr lang="en-US" sz="6000" b="1" spc="600" dirty="0">
                <a:solidFill>
                  <a:srgbClr val="0C5351"/>
                </a:solidFill>
                <a:latin typeface="Mostly Mono"/>
                <a:cs typeface="Mostly Mono"/>
              </a:rPr>
              <a:t> </a:t>
            </a:r>
            <a:endParaRPr lang="en-US" sz="4000" b="1" spc="600" dirty="0">
              <a:solidFill>
                <a:srgbClr val="0C5351"/>
              </a:solidFill>
              <a:latin typeface="Mostly Mono"/>
              <a:cs typeface="Mostly Mono"/>
            </a:endParaRPr>
          </a:p>
          <a:p>
            <a:pPr algn="ctr"/>
            <a:r>
              <a:rPr lang="en-US" sz="4000" spc="-150" dirty="0">
                <a:latin typeface="Raleway Regular"/>
                <a:cs typeface="Raleway Regular"/>
              </a:rPr>
              <a:t>than you expect</a:t>
            </a:r>
          </a:p>
          <a:p>
            <a:pPr algn="ctr"/>
            <a:endParaRPr lang="en-US" sz="4000" spc="-150" dirty="0">
              <a:solidFill>
                <a:srgbClr val="7F7F7F"/>
              </a:solidFill>
              <a:latin typeface="Raleway Regular"/>
              <a:cs typeface="Raleway Regular"/>
            </a:endParaRPr>
          </a:p>
          <a:p>
            <a:pPr algn="r"/>
            <a:r>
              <a:rPr lang="en-US" sz="3600" spc="-150" dirty="0">
                <a:solidFill>
                  <a:srgbClr val="7F7F7F"/>
                </a:solidFill>
                <a:latin typeface="Raleway" panose="020B0503030101060003" pitchFamily="34" charset="0"/>
                <a:cs typeface="Raleway ExtraBold"/>
              </a:rPr>
              <a:t>- Hofstadter's Law   </a:t>
            </a:r>
          </a:p>
        </p:txBody>
      </p:sp>
      <p:sp>
        <p:nvSpPr>
          <p:cNvPr id="32" name="TextBox 31"/>
          <p:cNvSpPr txBox="1"/>
          <p:nvPr/>
        </p:nvSpPr>
        <p:spPr>
          <a:xfrm>
            <a:off x="2998180" y="1438599"/>
            <a:ext cx="1752600" cy="2646878"/>
          </a:xfrm>
          <a:prstGeom prst="rect">
            <a:avLst/>
          </a:prstGeom>
          <a:noFill/>
        </p:spPr>
        <p:txBody>
          <a:bodyPr wrap="square" rtlCol="0">
            <a:spAutoFit/>
          </a:bodyPr>
          <a:lstStyle/>
          <a:p>
            <a:pPr algn="ctr"/>
            <a:r>
              <a:rPr lang="en-CA" sz="16600" b="1" dirty="0">
                <a:solidFill>
                  <a:schemeClr val="accent6">
                    <a:lumMod val="75000"/>
                  </a:schemeClr>
                </a:solidFill>
                <a:latin typeface="Capture it 2" panose="02000500000000000000" pitchFamily="2" charset="0"/>
                <a:cs typeface="Quikhand"/>
              </a:rPr>
              <a:t>“</a:t>
            </a:r>
          </a:p>
        </p:txBody>
      </p:sp>
    </p:spTree>
    <p:extLst>
      <p:ext uri="{BB962C8B-B14F-4D97-AF65-F5344CB8AC3E}">
        <p14:creationId xmlns:p14="http://schemas.microsoft.com/office/powerpoint/2010/main" val="254664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8960" y="1524000"/>
            <a:ext cx="4876800" cy="646331"/>
          </a:xfrm>
          <a:prstGeom prst="rect">
            <a:avLst/>
          </a:prstGeom>
          <a:solidFill>
            <a:schemeClr val="bg1">
              <a:lumMod val="85000"/>
            </a:schemeClr>
          </a:solidFill>
        </p:spPr>
        <p:txBody>
          <a:bodyPr wrap="square">
            <a:spAutoFit/>
          </a:bodyPr>
          <a:lstStyle/>
          <a:p>
            <a:pPr algn="ctr"/>
            <a:r>
              <a:rPr lang="en-US" sz="3600" dirty="0">
                <a:solidFill>
                  <a:srgbClr val="7F7F7F"/>
                </a:solidFill>
                <a:latin typeface="Raleway Regular"/>
                <a:cs typeface="Raleway Regular"/>
              </a:rPr>
              <a:t>main challenges with</a:t>
            </a:r>
          </a:p>
        </p:txBody>
      </p:sp>
      <p:sp>
        <p:nvSpPr>
          <p:cNvPr id="18" name="TextBox 17"/>
          <p:cNvSpPr txBox="1"/>
          <p:nvPr/>
        </p:nvSpPr>
        <p:spPr>
          <a:xfrm>
            <a:off x="1752602" y="2347079"/>
            <a:ext cx="8686799" cy="3416320"/>
          </a:xfrm>
          <a:prstGeom prst="rect">
            <a:avLst/>
          </a:prstGeom>
          <a:noFill/>
        </p:spPr>
        <p:txBody>
          <a:bodyPr wrap="square" rtlCol="0">
            <a:spAutoFit/>
          </a:bodyPr>
          <a:lstStyle/>
          <a:p>
            <a:pPr algn="ctr"/>
            <a:r>
              <a:rPr lang="en-US" sz="7200" spc="300" dirty="0">
                <a:solidFill>
                  <a:srgbClr val="0C5351"/>
                </a:solidFill>
                <a:latin typeface="Raleway ExtraBold"/>
                <a:cs typeface="Raleway ExtraBold"/>
              </a:rPr>
              <a:t>DATABASE UPGRADE &amp; </a:t>
            </a:r>
            <a:r>
              <a:rPr lang="en-US" sz="7200" spc="300" dirty="0">
                <a:solidFill>
                  <a:srgbClr val="C00000"/>
                </a:solidFill>
                <a:latin typeface="Raleway ExtraBold"/>
                <a:cs typeface="Raleway ExtraBold"/>
              </a:rPr>
              <a:t>MIGRATION</a:t>
            </a:r>
          </a:p>
        </p:txBody>
      </p:sp>
    </p:spTree>
    <p:extLst>
      <p:ext uri="{BB962C8B-B14F-4D97-AF65-F5344CB8AC3E}">
        <p14:creationId xmlns:p14="http://schemas.microsoft.com/office/powerpoint/2010/main" val="728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1"/>
            <a:ext cx="6248400" cy="1107996"/>
          </a:xfrm>
          <a:prstGeom prst="rect">
            <a:avLst/>
          </a:prstGeom>
          <a:solidFill>
            <a:schemeClr val="bg1">
              <a:lumMod val="85000"/>
              <a:alpha val="50000"/>
            </a:schemeClr>
          </a:solidFill>
        </p:spPr>
        <p:txBody>
          <a:bodyPr wrap="square" rtlCol="0">
            <a:spAutoFit/>
          </a:bodyPr>
          <a:lstStyle/>
          <a:p>
            <a:pPr algn="ctr"/>
            <a:r>
              <a:rPr lang="en-US" sz="6600" spc="300" dirty="0">
                <a:solidFill>
                  <a:srgbClr val="C00000"/>
                </a:solidFill>
                <a:latin typeface="Raleway ExtraBold"/>
                <a:cs typeface="Raleway ExtraBold"/>
              </a:rPr>
              <a:t>D</a:t>
            </a:r>
            <a:r>
              <a:rPr lang="en-US" sz="6600" spc="300" dirty="0">
                <a:solidFill>
                  <a:srgbClr val="0C5351"/>
                </a:solidFill>
                <a:latin typeface="Raleway ExtraBold"/>
                <a:cs typeface="Raleway ExtraBold"/>
              </a:rPr>
              <a:t>ESTINATION</a:t>
            </a: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are you moving to a physical environment or a virtual one</a:t>
            </a:r>
          </a:p>
        </p:txBody>
      </p:sp>
      <p:pic>
        <p:nvPicPr>
          <p:cNvPr id="2" name="Picture 1"/>
          <p:cNvPicPr>
            <a:picLocks noChangeAspect="1"/>
          </p:cNvPicPr>
          <p:nvPr/>
        </p:nvPicPr>
        <p:blipFill>
          <a:blip r:embed="rId3"/>
          <a:stretch>
            <a:fillRect/>
          </a:stretch>
        </p:blipFill>
        <p:spPr>
          <a:xfrm>
            <a:off x="685800" y="2514600"/>
            <a:ext cx="5054600" cy="1816100"/>
          </a:xfrm>
          <a:prstGeom prst="rect">
            <a:avLst/>
          </a:prstGeom>
        </p:spPr>
      </p:pic>
    </p:spTree>
    <p:extLst>
      <p:ext uri="{BB962C8B-B14F-4D97-AF65-F5344CB8AC3E}">
        <p14:creationId xmlns:p14="http://schemas.microsoft.com/office/powerpoint/2010/main" val="202250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13036" y="2209800"/>
            <a:ext cx="3191760" cy="1862048"/>
          </a:xfrm>
          <a:prstGeom prst="rect">
            <a:avLst/>
          </a:prstGeom>
          <a:solidFill>
            <a:schemeClr val="bg1">
              <a:lumMod val="85000"/>
              <a:alpha val="50000"/>
            </a:schemeClr>
          </a:solidFill>
        </p:spPr>
        <p:txBody>
          <a:bodyPr wrap="square" rtlCol="0">
            <a:spAutoFit/>
          </a:bodyPr>
          <a:lstStyle/>
          <a:p>
            <a:pPr algn="ctr"/>
            <a:r>
              <a:rPr lang="en-US" sz="11500" spc="300" dirty="0">
                <a:solidFill>
                  <a:srgbClr val="0C5351"/>
                </a:solidFill>
                <a:latin typeface="Raleway ExtraBold"/>
                <a:cs typeface="Raleway ExtraBold"/>
              </a:rPr>
              <a:t>81%</a:t>
            </a:r>
          </a:p>
        </p:txBody>
      </p:sp>
      <p:sp>
        <p:nvSpPr>
          <p:cNvPr id="3" name="Rectangle 2"/>
          <p:cNvSpPr/>
          <p:nvPr/>
        </p:nvSpPr>
        <p:spPr>
          <a:xfrm>
            <a:off x="5098320" y="1778520"/>
            <a:ext cx="5257800" cy="1077218"/>
          </a:xfrm>
          <a:prstGeom prst="rect">
            <a:avLst/>
          </a:prstGeom>
          <a:noFill/>
        </p:spPr>
        <p:txBody>
          <a:bodyPr wrap="square">
            <a:spAutoFit/>
          </a:bodyPr>
          <a:lstStyle/>
          <a:p>
            <a:pPr algn="ctr"/>
            <a:r>
              <a:rPr lang="en-US" sz="3200" spc="-150" dirty="0">
                <a:solidFill>
                  <a:srgbClr val="7F7F7F"/>
                </a:solidFill>
                <a:latin typeface="Raleway Regular"/>
                <a:cs typeface="Raleway Regular"/>
              </a:rPr>
              <a:t>server workloads are running in a virtualized environment</a:t>
            </a:r>
          </a:p>
        </p:txBody>
      </p:sp>
      <p:pic>
        <p:nvPicPr>
          <p:cNvPr id="6" name="Picture 5" descr="http://icons.iconarchive.com/icons/visualpharm/hardware/256/server-icon.png"/>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181600" y="3352800"/>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http://icons.iconarchive.com/icons/visualpharm/hardware/256/server-icon.png"/>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400800" y="3352800"/>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http://icons.iconarchive.com/icons/visualpharm/hardware/256/server-icon.png"/>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3352800"/>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352800"/>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descr="http://icons.iconarchive.com/icons/visualpharm/hardware/256/server-icon.png">
            <a:extLst>
              <a:ext uri="{FF2B5EF4-FFF2-40B4-BE49-F238E27FC236}">
                <a16:creationId xmlns:a16="http://schemas.microsoft.com/office/drawing/2014/main" id="{0F68764D-7144-B6C0-6BED-7F1BDC8A1BB1}"/>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r="68947"/>
          <a:stretch/>
        </p:blipFill>
        <p:spPr bwMode="auto">
          <a:xfrm>
            <a:off x="8839201" y="3352800"/>
            <a:ext cx="365760" cy="11778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692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1"/>
            <a:ext cx="6248400" cy="1107996"/>
          </a:xfrm>
          <a:prstGeom prst="rect">
            <a:avLst/>
          </a:prstGeom>
          <a:solidFill>
            <a:schemeClr val="bg1">
              <a:lumMod val="85000"/>
              <a:alpha val="50000"/>
            </a:schemeClr>
          </a:solidFill>
        </p:spPr>
        <p:txBody>
          <a:bodyPr wrap="square" rtlCol="0">
            <a:spAutoFit/>
          </a:bodyPr>
          <a:lstStyle/>
          <a:p>
            <a:pPr algn="ctr"/>
            <a:r>
              <a:rPr lang="en-US" sz="6600" spc="300" dirty="0">
                <a:solidFill>
                  <a:srgbClr val="C00000"/>
                </a:solidFill>
                <a:latin typeface="Raleway ExtraBold"/>
                <a:cs typeface="Raleway ExtraBold"/>
              </a:rPr>
              <a:t>D</a:t>
            </a:r>
            <a:r>
              <a:rPr lang="en-US" sz="6600" spc="300" dirty="0">
                <a:solidFill>
                  <a:srgbClr val="0C5351"/>
                </a:solidFill>
                <a:latin typeface="Raleway ExtraBold"/>
                <a:cs typeface="Raleway ExtraBold"/>
              </a:rPr>
              <a:t>ESTINATION</a:t>
            </a:r>
          </a:p>
        </p:txBody>
      </p:sp>
      <p:sp>
        <p:nvSpPr>
          <p:cNvPr id="3" name="Rectangle 2"/>
          <p:cNvSpPr/>
          <p:nvPr/>
        </p:nvSpPr>
        <p:spPr>
          <a:xfrm>
            <a:off x="4419600" y="3259321"/>
            <a:ext cx="6248400" cy="646331"/>
          </a:xfrm>
          <a:prstGeom prst="rect">
            <a:avLst/>
          </a:prstGeom>
          <a:noFill/>
        </p:spPr>
        <p:txBody>
          <a:bodyPr wrap="square">
            <a:spAutoFit/>
          </a:bodyPr>
          <a:lstStyle/>
          <a:p>
            <a:pPr algn="ctr"/>
            <a:r>
              <a:rPr lang="en-US" sz="3600" spc="-150" dirty="0">
                <a:solidFill>
                  <a:srgbClr val="7F7F7F"/>
                </a:solidFill>
                <a:latin typeface="Raleway Regular"/>
                <a:cs typeface="Raleway Regular"/>
              </a:rPr>
              <a:t>on-premise or the cloud</a:t>
            </a:r>
          </a:p>
        </p:txBody>
      </p:sp>
      <p:pic>
        <p:nvPicPr>
          <p:cNvPr id="2" name="Picture 1"/>
          <p:cNvPicPr>
            <a:picLocks noChangeAspect="1"/>
          </p:cNvPicPr>
          <p:nvPr/>
        </p:nvPicPr>
        <p:blipFill>
          <a:blip r:embed="rId3"/>
          <a:stretch>
            <a:fillRect/>
          </a:stretch>
        </p:blipFill>
        <p:spPr>
          <a:xfrm>
            <a:off x="685800" y="2514600"/>
            <a:ext cx="5054600" cy="1816100"/>
          </a:xfrm>
          <a:prstGeom prst="rect">
            <a:avLst/>
          </a:prstGeom>
        </p:spPr>
      </p:pic>
      <p:sp>
        <p:nvSpPr>
          <p:cNvPr id="6" name="Rectangle 5"/>
          <p:cNvSpPr/>
          <p:nvPr/>
        </p:nvSpPr>
        <p:spPr>
          <a:xfrm>
            <a:off x="4343400" y="3810001"/>
            <a:ext cx="6248400" cy="461665"/>
          </a:xfrm>
          <a:prstGeom prst="rect">
            <a:avLst/>
          </a:prstGeom>
          <a:noFill/>
        </p:spPr>
        <p:txBody>
          <a:bodyPr wrap="square">
            <a:spAutoFit/>
          </a:bodyPr>
          <a:lstStyle/>
          <a:p>
            <a:pPr algn="ctr"/>
            <a:r>
              <a:rPr lang="en-US" sz="2400" spc="-150" dirty="0">
                <a:solidFill>
                  <a:srgbClr val="7F7F7F"/>
                </a:solidFill>
                <a:latin typeface="Raleway Regular"/>
                <a:cs typeface="Raleway Regular"/>
              </a:rPr>
              <a:t>(buying </a:t>
            </a:r>
            <a:r>
              <a:rPr lang="en-US" sz="2000" dirty="0">
                <a:solidFill>
                  <a:srgbClr val="BF2F00"/>
                </a:solidFill>
                <a:latin typeface="Quikhand"/>
                <a:cs typeface="Quikhand"/>
              </a:rPr>
              <a:t>versus </a:t>
            </a:r>
            <a:r>
              <a:rPr lang="en-US" sz="2400" spc="-150" dirty="0">
                <a:solidFill>
                  <a:srgbClr val="7F7F7F"/>
                </a:solidFill>
                <a:latin typeface="Raleway Regular"/>
                <a:cs typeface="Raleway Regular"/>
              </a:rPr>
              <a:t>renting)</a:t>
            </a:r>
          </a:p>
        </p:txBody>
      </p:sp>
    </p:spTree>
    <p:extLst>
      <p:ext uri="{BB962C8B-B14F-4D97-AF65-F5344CB8AC3E}">
        <p14:creationId xmlns:p14="http://schemas.microsoft.com/office/powerpoint/2010/main" val="72212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1"/>
            <a:ext cx="6248400" cy="1200329"/>
          </a:xfrm>
          <a:prstGeom prst="rect">
            <a:avLst/>
          </a:prstGeom>
          <a:solidFill>
            <a:schemeClr val="bg1">
              <a:lumMod val="85000"/>
              <a:alpha val="50000"/>
            </a:schemeClr>
          </a:solidFill>
        </p:spPr>
        <p:txBody>
          <a:bodyPr wrap="square" rtlCol="0">
            <a:spAutoFit/>
          </a:bodyPr>
          <a:lstStyle/>
          <a:p>
            <a:pPr algn="ctr"/>
            <a:r>
              <a:rPr lang="en-US" sz="7200" spc="300" dirty="0">
                <a:solidFill>
                  <a:srgbClr val="C00000"/>
                </a:solidFill>
                <a:latin typeface="Raleway ExtraBold"/>
                <a:cs typeface="Raleway ExtraBold"/>
              </a:rPr>
              <a:t>C</a:t>
            </a:r>
            <a:r>
              <a:rPr lang="en-US" sz="7200" spc="300" dirty="0">
                <a:solidFill>
                  <a:srgbClr val="0C5351"/>
                </a:solidFill>
                <a:latin typeface="Raleway ExtraBold"/>
                <a:cs typeface="Raleway ExtraBold"/>
              </a:rPr>
              <a:t>ONTENT</a:t>
            </a: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do we just migrate the databases or include the OS </a:t>
            </a:r>
          </a:p>
        </p:txBody>
      </p:sp>
      <p:sp>
        <p:nvSpPr>
          <p:cNvPr id="6" name="Rectangle 5"/>
          <p:cNvSpPr/>
          <p:nvPr/>
        </p:nvSpPr>
        <p:spPr>
          <a:xfrm>
            <a:off x="4343400" y="4415136"/>
            <a:ext cx="6248400" cy="461665"/>
          </a:xfrm>
          <a:prstGeom prst="rect">
            <a:avLst/>
          </a:prstGeom>
          <a:solidFill>
            <a:schemeClr val="bg1">
              <a:lumMod val="95000"/>
              <a:alpha val="38000"/>
            </a:schemeClr>
          </a:solidFill>
        </p:spPr>
        <p:txBody>
          <a:bodyPr wrap="square">
            <a:spAutoFit/>
          </a:bodyPr>
          <a:lstStyle/>
          <a:p>
            <a:pPr algn="ctr"/>
            <a:r>
              <a:rPr lang="en-US" sz="2400" spc="-150" dirty="0">
                <a:solidFill>
                  <a:srgbClr val="7F7F7F"/>
                </a:solidFill>
                <a:latin typeface="Raleway Regular"/>
                <a:cs typeface="Raleway Regular"/>
              </a:rPr>
              <a:t>(SQL Server </a:t>
            </a:r>
            <a:r>
              <a:rPr lang="en-US" sz="2000" dirty="0">
                <a:solidFill>
                  <a:srgbClr val="BF2F00"/>
                </a:solidFill>
                <a:latin typeface="Quikhand"/>
                <a:cs typeface="Quikhand"/>
              </a:rPr>
              <a:t>versus</a:t>
            </a:r>
            <a:r>
              <a:rPr lang="en-US" sz="2000" spc="-150" dirty="0">
                <a:solidFill>
                  <a:srgbClr val="BF2F00"/>
                </a:solidFill>
                <a:latin typeface="Raleway Regular"/>
                <a:cs typeface="Raleway Regular"/>
              </a:rPr>
              <a:t> </a:t>
            </a:r>
            <a:r>
              <a:rPr lang="en-US" sz="2400" spc="-150" dirty="0">
                <a:solidFill>
                  <a:srgbClr val="7F7F7F"/>
                </a:solidFill>
                <a:latin typeface="Raleway Regular"/>
                <a:cs typeface="Raleway Regular"/>
              </a:rPr>
              <a:t>SQL Server + Windows)</a:t>
            </a:r>
          </a:p>
        </p:txBody>
      </p:sp>
      <p:pic>
        <p:nvPicPr>
          <p:cNvPr id="4" name="Picture 3"/>
          <p:cNvPicPr>
            <a:picLocks noChangeAspect="1"/>
          </p:cNvPicPr>
          <p:nvPr/>
        </p:nvPicPr>
        <p:blipFill rotWithShape="1">
          <a:blip r:embed="rId3"/>
          <a:srcRect l="6977" t="5507" r="9120" b="7025"/>
          <a:stretch/>
        </p:blipFill>
        <p:spPr>
          <a:xfrm>
            <a:off x="1973262" y="2583360"/>
            <a:ext cx="2237672" cy="1866240"/>
          </a:xfrm>
          <a:prstGeom prst="rect">
            <a:avLst/>
          </a:prstGeom>
        </p:spPr>
      </p:pic>
    </p:spTree>
    <p:extLst>
      <p:ext uri="{BB962C8B-B14F-4D97-AF65-F5344CB8AC3E}">
        <p14:creationId xmlns:p14="http://schemas.microsoft.com/office/powerpoint/2010/main" val="265170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umber, symbol, signage, brand, font, calendar, may, month, automotive exterior, vehicle registration plate">
            <a:extLst>
              <a:ext uri="{FF2B5EF4-FFF2-40B4-BE49-F238E27FC236}">
                <a16:creationId xmlns:a16="http://schemas.microsoft.com/office/drawing/2014/main" id="{E45A1B3E-1C59-A972-21F8-4B10D8A8359E}"/>
              </a:ext>
            </a:extLst>
          </p:cNvPr>
          <p:cNvPicPr>
            <a:picLocks noChangeAspect="1" noChangeArrowheads="1"/>
          </p:cNvPicPr>
          <p:nvPr/>
        </p:nvPicPr>
        <p:blipFill>
          <a:blip r:embed="rId3">
            <a:alphaModFix amt="68000"/>
            <a:extLst>
              <a:ext uri="{28A0092B-C50C-407E-A947-70E740481C1C}">
                <a14:useLocalDpi xmlns:a14="http://schemas.microsoft.com/office/drawing/2010/main" val="0"/>
              </a:ext>
            </a:extLst>
          </a:blip>
          <a:srcRect/>
          <a:stretch>
            <a:fillRect/>
          </a:stretch>
        </p:blipFill>
        <p:spPr bwMode="auto">
          <a:xfrm>
            <a:off x="-56243" y="-1"/>
            <a:ext cx="12257641" cy="74771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0550" y="4378965"/>
            <a:ext cx="4191000" cy="830997"/>
          </a:xfrm>
          <a:prstGeom prst="rect">
            <a:avLst/>
          </a:prstGeom>
          <a:solidFill>
            <a:schemeClr val="accent5">
              <a:lumMod val="20000"/>
              <a:lumOff val="80000"/>
              <a:alpha val="80000"/>
            </a:schemeClr>
          </a:solidFill>
        </p:spPr>
        <p:txBody>
          <a:bodyPr wrap="square" rtlCol="0">
            <a:spAutoFit/>
          </a:bodyPr>
          <a:lstStyle/>
          <a:p>
            <a:pPr algn="ctr"/>
            <a:r>
              <a:rPr lang="en-US" sz="2800" spc="-150" dirty="0">
                <a:solidFill>
                  <a:srgbClr val="BF2F00"/>
                </a:solidFill>
                <a:latin typeface="Raleway Light"/>
                <a:cs typeface="Raleway Light"/>
              </a:rPr>
              <a:t>09-Jan-2024</a:t>
            </a:r>
          </a:p>
          <a:p>
            <a:pPr algn="ctr"/>
            <a:r>
              <a:rPr lang="en-US" sz="2000" spc="-150" dirty="0">
                <a:solidFill>
                  <a:srgbClr val="0C5351"/>
                </a:solidFill>
                <a:latin typeface="Raleway ExtraBold"/>
                <a:cs typeface="Raleway ExtraBold"/>
              </a:rPr>
              <a:t>Windows Server 2019</a:t>
            </a:r>
          </a:p>
        </p:txBody>
      </p:sp>
      <p:sp>
        <p:nvSpPr>
          <p:cNvPr id="7" name="TextBox 6"/>
          <p:cNvSpPr txBox="1"/>
          <p:nvPr/>
        </p:nvSpPr>
        <p:spPr>
          <a:xfrm>
            <a:off x="6970939" y="4657502"/>
            <a:ext cx="4800600" cy="830997"/>
          </a:xfrm>
          <a:prstGeom prst="rect">
            <a:avLst/>
          </a:prstGeom>
          <a:solidFill>
            <a:schemeClr val="accent5">
              <a:lumMod val="20000"/>
              <a:lumOff val="80000"/>
              <a:alpha val="80000"/>
            </a:schemeClr>
          </a:solidFill>
        </p:spPr>
        <p:txBody>
          <a:bodyPr wrap="square" rtlCol="0">
            <a:spAutoFit/>
          </a:bodyPr>
          <a:lstStyle/>
          <a:p>
            <a:pPr algn="ctr"/>
            <a:r>
              <a:rPr lang="en-US" sz="2800" spc="-150" dirty="0">
                <a:solidFill>
                  <a:srgbClr val="BF2F00"/>
                </a:solidFill>
                <a:latin typeface="Raleway Light"/>
                <a:cs typeface="Raleway Light"/>
              </a:rPr>
              <a:t>28-Feb-2025</a:t>
            </a:r>
          </a:p>
          <a:p>
            <a:pPr algn="ctr"/>
            <a:r>
              <a:rPr lang="en-US" sz="2000" spc="-150" dirty="0">
                <a:solidFill>
                  <a:srgbClr val="0C5351"/>
                </a:solidFill>
                <a:latin typeface="Raleway ExtraBold"/>
                <a:cs typeface="Raleway ExtraBold"/>
              </a:rPr>
              <a:t>SQL Server 2019</a:t>
            </a:r>
          </a:p>
        </p:txBody>
      </p:sp>
      <p:sp>
        <p:nvSpPr>
          <p:cNvPr id="8" name="TextBox 7">
            <a:extLst>
              <a:ext uri="{FF2B5EF4-FFF2-40B4-BE49-F238E27FC236}">
                <a16:creationId xmlns:a16="http://schemas.microsoft.com/office/drawing/2014/main" id="{E896D169-44AC-4FC1-82E8-214F4200D5FD}"/>
              </a:ext>
            </a:extLst>
          </p:cNvPr>
          <p:cNvSpPr txBox="1"/>
          <p:nvPr/>
        </p:nvSpPr>
        <p:spPr>
          <a:xfrm>
            <a:off x="2057400" y="170265"/>
            <a:ext cx="8305800" cy="1877437"/>
          </a:xfrm>
          <a:prstGeom prst="rect">
            <a:avLst/>
          </a:prstGeom>
          <a:solidFill>
            <a:schemeClr val="bg1">
              <a:lumMod val="85000"/>
            </a:schemeClr>
          </a:solidFill>
        </p:spPr>
        <p:txBody>
          <a:bodyPr wrap="square" rtlCol="0">
            <a:spAutoFit/>
          </a:bodyPr>
          <a:lstStyle/>
          <a:p>
            <a:pPr algn="ctr"/>
            <a:r>
              <a:rPr lang="en-US" sz="3600" spc="-150" dirty="0">
                <a:latin typeface="Raleway Light"/>
                <a:cs typeface="Raleway Light"/>
              </a:rPr>
              <a:t>SQL Server &amp; Windows Server </a:t>
            </a:r>
          </a:p>
          <a:p>
            <a:pPr algn="ctr"/>
            <a:r>
              <a:rPr lang="en-US" sz="3600" spc="-150" dirty="0">
                <a:latin typeface="Raleway Light"/>
                <a:cs typeface="Raleway Light"/>
              </a:rPr>
              <a:t>have </a:t>
            </a:r>
          </a:p>
          <a:p>
            <a:pPr algn="ctr"/>
            <a:r>
              <a:rPr lang="en-US" sz="4400" spc="-150" dirty="0">
                <a:solidFill>
                  <a:srgbClr val="0C5351"/>
                </a:solidFill>
                <a:latin typeface="Raleway ExtraBold"/>
                <a:cs typeface="Raleway ExtraBold"/>
              </a:rPr>
              <a:t>DIFFERENT END-OF-LIFE DATES</a:t>
            </a:r>
          </a:p>
        </p:txBody>
      </p:sp>
      <p:sp>
        <p:nvSpPr>
          <p:cNvPr id="2" name="Rectangle 1">
            <a:extLst>
              <a:ext uri="{FF2B5EF4-FFF2-40B4-BE49-F238E27FC236}">
                <a16:creationId xmlns:a16="http://schemas.microsoft.com/office/drawing/2014/main" id="{EC06B679-0F8F-5B69-993F-56E892AB18F2}"/>
              </a:ext>
            </a:extLst>
          </p:cNvPr>
          <p:cNvSpPr/>
          <p:nvPr/>
        </p:nvSpPr>
        <p:spPr>
          <a:xfrm>
            <a:off x="1694089" y="5209962"/>
            <a:ext cx="1983922" cy="276999"/>
          </a:xfrm>
          <a:prstGeom prst="rect">
            <a:avLst/>
          </a:prstGeom>
          <a:noFill/>
        </p:spPr>
        <p:txBody>
          <a:bodyPr wrap="square">
            <a:spAutoFit/>
          </a:bodyPr>
          <a:lstStyle/>
          <a:p>
            <a:pPr algn="ctr"/>
            <a:r>
              <a:rPr lang="en-US" sz="1200" dirty="0">
                <a:solidFill>
                  <a:schemeClr val="bg1"/>
                </a:solidFill>
                <a:latin typeface="Raleway Regular"/>
                <a:cs typeface="Raleway Regular"/>
              </a:rPr>
              <a:t>MAINSTREAM SUPPORT</a:t>
            </a:r>
          </a:p>
        </p:txBody>
      </p:sp>
      <p:sp>
        <p:nvSpPr>
          <p:cNvPr id="3" name="Rectangle 2">
            <a:extLst>
              <a:ext uri="{FF2B5EF4-FFF2-40B4-BE49-F238E27FC236}">
                <a16:creationId xmlns:a16="http://schemas.microsoft.com/office/drawing/2014/main" id="{B9F7B360-1CCE-FF5C-54EE-DA1957CD7B5D}"/>
              </a:ext>
            </a:extLst>
          </p:cNvPr>
          <p:cNvSpPr/>
          <p:nvPr/>
        </p:nvSpPr>
        <p:spPr>
          <a:xfrm>
            <a:off x="8379278" y="5486961"/>
            <a:ext cx="1983922" cy="276999"/>
          </a:xfrm>
          <a:prstGeom prst="rect">
            <a:avLst/>
          </a:prstGeom>
          <a:noFill/>
        </p:spPr>
        <p:txBody>
          <a:bodyPr wrap="square">
            <a:spAutoFit/>
          </a:bodyPr>
          <a:lstStyle/>
          <a:p>
            <a:pPr algn="ctr"/>
            <a:r>
              <a:rPr lang="en-US" sz="1200" dirty="0">
                <a:solidFill>
                  <a:schemeClr val="bg1"/>
                </a:solidFill>
                <a:latin typeface="Raleway Regular"/>
                <a:cs typeface="Raleway Regular"/>
              </a:rPr>
              <a:t>MAINSTREAM SUPPORT</a:t>
            </a:r>
          </a:p>
        </p:txBody>
      </p:sp>
    </p:spTree>
    <p:extLst>
      <p:ext uri="{BB962C8B-B14F-4D97-AF65-F5344CB8AC3E}">
        <p14:creationId xmlns:p14="http://schemas.microsoft.com/office/powerpoint/2010/main" val="398361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0"/>
            <a:ext cx="6248400" cy="923330"/>
          </a:xfrm>
          <a:prstGeom prst="rect">
            <a:avLst/>
          </a:prstGeom>
          <a:solidFill>
            <a:schemeClr val="bg1">
              <a:lumMod val="85000"/>
              <a:alpha val="50000"/>
            </a:schemeClr>
          </a:solidFill>
        </p:spPr>
        <p:txBody>
          <a:bodyPr wrap="square" rtlCol="0">
            <a:spAutoFit/>
          </a:bodyPr>
          <a:lstStyle/>
          <a:p>
            <a:pPr algn="ctr"/>
            <a:r>
              <a:rPr lang="en-US" sz="5400" spc="300" dirty="0">
                <a:solidFill>
                  <a:srgbClr val="C00000"/>
                </a:solidFill>
                <a:latin typeface="Raleway ExtraBold"/>
                <a:cs typeface="Raleway ExtraBold"/>
              </a:rPr>
              <a:t>I</a:t>
            </a:r>
            <a:r>
              <a:rPr lang="en-US" sz="5400" spc="300" dirty="0">
                <a:solidFill>
                  <a:srgbClr val="0C5351"/>
                </a:solidFill>
                <a:latin typeface="Raleway ExtraBold"/>
                <a:cs typeface="Raleway ExtraBold"/>
              </a:rPr>
              <a:t>DENTIFICATION</a:t>
            </a:r>
            <a:endParaRPr lang="en-US" sz="6400" spc="300" dirty="0">
              <a:solidFill>
                <a:srgbClr val="0C5351"/>
              </a:solidFill>
              <a:latin typeface="Raleway ExtraBold"/>
              <a:cs typeface="Raleway ExtraBold"/>
            </a:endParaRP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will my applications still be able to recognize my database</a:t>
            </a:r>
          </a:p>
        </p:txBody>
      </p:sp>
      <p:pic>
        <p:nvPicPr>
          <p:cNvPr id="4" name="Picture 3"/>
          <p:cNvPicPr>
            <a:picLocks noChangeAspect="1"/>
          </p:cNvPicPr>
          <p:nvPr/>
        </p:nvPicPr>
        <p:blipFill rotWithShape="1">
          <a:blip r:embed="rId3">
            <a:duotone>
              <a:schemeClr val="accent5">
                <a:shade val="45000"/>
                <a:satMod val="135000"/>
              </a:schemeClr>
              <a:prstClr val="white"/>
            </a:duotone>
          </a:blip>
          <a:srcRect l="5530" t="18950" r="4966" b="18710"/>
          <a:stretch/>
        </p:blipFill>
        <p:spPr>
          <a:xfrm>
            <a:off x="1793523" y="2538116"/>
            <a:ext cx="2616914" cy="1822694"/>
          </a:xfrm>
          <a:prstGeom prst="rect">
            <a:avLst/>
          </a:prstGeom>
        </p:spPr>
      </p:pic>
    </p:spTree>
    <p:extLst>
      <p:ext uri="{BB962C8B-B14F-4D97-AF65-F5344CB8AC3E}">
        <p14:creationId xmlns:p14="http://schemas.microsoft.com/office/powerpoint/2010/main" val="161350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9" name="Rectangle 9"/>
          <p:cNvSpPr>
            <a:spLocks noChangeArrowheads="1"/>
          </p:cNvSpPr>
          <p:nvPr/>
        </p:nvSpPr>
        <p:spPr bwMode="auto">
          <a:xfrm>
            <a:off x="2474913" y="3824289"/>
            <a:ext cx="2430462" cy="2619375"/>
          </a:xfrm>
          <a:prstGeom prst="rect">
            <a:avLst/>
          </a:prstGeom>
          <a:noFill/>
          <a:ln>
            <a:noFill/>
          </a:ln>
          <a:effectLst/>
        </p:spPr>
        <p:txBody>
          <a:bodyPr wrap="none" anchor="ctr"/>
          <a:lstStyle/>
          <a:p>
            <a:endParaRPr lang="en-CA"/>
          </a:p>
        </p:txBody>
      </p:sp>
      <p:pic>
        <p:nvPicPr>
          <p:cNvPr id="110" name="Picture 109" descr="http://icons.iconarchive.com/icons/visualpharm/hardware/256/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240" y="3441677"/>
            <a:ext cx="1177880" cy="1177880"/>
          </a:xfrm>
          <a:prstGeom prst="rect">
            <a:avLst/>
          </a:prstGeom>
          <a:noFill/>
          <a:extLst>
            <a:ext uri="{909E8E84-426E-40dd-AFC4-6F175D3DCCD1}">
              <a14:hiddenFill xmlns:a14="http://schemas.microsoft.com/office/drawing/2010/main" xmlns="">
                <a:solidFill>
                  <a:srgbClr val="FFFFFF"/>
                </a:solidFill>
              </a14:hiddenFill>
            </a:ext>
          </a:extLst>
        </p:spPr>
      </p:pic>
      <p:sp>
        <p:nvSpPr>
          <p:cNvPr id="55" name="TextBox 54"/>
          <p:cNvSpPr txBox="1"/>
          <p:nvPr/>
        </p:nvSpPr>
        <p:spPr>
          <a:xfrm>
            <a:off x="3721624" y="2819400"/>
            <a:ext cx="1425097" cy="373020"/>
          </a:xfrm>
          <a:prstGeom prst="rect">
            <a:avLst/>
          </a:prstGeom>
          <a:noFill/>
        </p:spPr>
        <p:txBody>
          <a:bodyPr wrap="square" lIns="95093" tIns="47546" rIns="95093" bIns="47546" rtlCol="0">
            <a:spAutoFit/>
          </a:bodyPr>
          <a:lstStyle/>
          <a:p>
            <a:r>
              <a:rPr lang="en-US" b="1" dirty="0">
                <a:solidFill>
                  <a:srgbClr val="D03F41"/>
                </a:solidFill>
                <a:latin typeface="Raleway Regular"/>
                <a:cs typeface="Raleway Regular"/>
              </a:rPr>
              <a:t>SQL Server</a:t>
            </a:r>
          </a:p>
        </p:txBody>
      </p:sp>
      <p:pic>
        <p:nvPicPr>
          <p:cNvPr id="40" name="Picture 39" descr="http://icons.iconarchive.com/icons/visualpharm/hardware/256/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520" y="3491950"/>
            <a:ext cx="1177880" cy="11778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6" name="Group 14"/>
          <p:cNvGrpSpPr>
            <a:grpSpLocks/>
          </p:cNvGrpSpPr>
          <p:nvPr/>
        </p:nvGrpSpPr>
        <p:grpSpPr bwMode="auto">
          <a:xfrm>
            <a:off x="5487988" y="152401"/>
            <a:ext cx="1674813" cy="1171679"/>
            <a:chOff x="729" y="1812"/>
            <a:chExt cx="1055" cy="990"/>
          </a:xfrm>
          <a:solidFill>
            <a:schemeClr val="bg1"/>
          </a:solidFill>
        </p:grpSpPr>
        <p:sp>
          <p:nvSpPr>
            <p:cNvPr id="37" name="Rectangle 15"/>
            <p:cNvSpPr>
              <a:spLocks noChangeArrowheads="1"/>
            </p:cNvSpPr>
            <p:nvPr/>
          </p:nvSpPr>
          <p:spPr bwMode="auto">
            <a:xfrm>
              <a:off x="878" y="2455"/>
              <a:ext cx="906" cy="347"/>
            </a:xfrm>
            <a:prstGeom prst="rect">
              <a:avLst/>
            </a:prstGeom>
            <a:grp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a:p>
          </p:txBody>
        </p:sp>
        <p:sp>
          <p:nvSpPr>
            <p:cNvPr id="38" name="Text Box 16"/>
            <p:cNvSpPr txBox="1">
              <a:spLocks noChangeArrowheads="1"/>
            </p:cNvSpPr>
            <p:nvPr/>
          </p:nvSpPr>
          <p:spPr bwMode="auto">
            <a:xfrm>
              <a:off x="729" y="1812"/>
              <a:ext cx="963" cy="286"/>
            </a:xfrm>
            <a:prstGeom prst="rect">
              <a:avLst/>
            </a:prstGeom>
            <a:grp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spcBef>
                  <a:spcPct val="50000"/>
                </a:spcBef>
              </a:pPr>
              <a:r>
                <a:rPr lang="en-US" sz="1600" b="1" dirty="0">
                  <a:solidFill>
                    <a:srgbClr val="D03F41"/>
                  </a:solidFill>
                  <a:latin typeface="Raleway Black"/>
                  <a:cs typeface="Raleway Black"/>
                </a:rPr>
                <a:t>Application</a:t>
              </a:r>
              <a:endParaRPr lang="en-US" sz="1400" b="1" dirty="0">
                <a:solidFill>
                  <a:srgbClr val="D03F41"/>
                </a:solidFill>
                <a:latin typeface="Raleway Black"/>
                <a:cs typeface="Raleway Black"/>
              </a:endParaRPr>
            </a:p>
          </p:txBody>
        </p:sp>
      </p:grpSp>
      <p:pic>
        <p:nvPicPr>
          <p:cNvPr id="51" name="Picture 2" descr="Laptop, Notebook, Computer, PC,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86" t="21313" r="16802" b="19264"/>
          <a:stretch/>
        </p:blipFill>
        <p:spPr bwMode="auto">
          <a:xfrm>
            <a:off x="5689744" y="509526"/>
            <a:ext cx="904859" cy="81455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Arrow Connector 12"/>
          <p:cNvCxnSpPr/>
          <p:nvPr/>
        </p:nvCxnSpPr>
        <p:spPr>
          <a:xfrm flipH="1">
            <a:off x="4724400" y="1982350"/>
            <a:ext cx="998408" cy="760851"/>
          </a:xfrm>
          <a:prstGeom prst="straightConnector1">
            <a:avLst/>
          </a:prstGeom>
          <a:ln w="38100">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5334000" y="3810000"/>
            <a:ext cx="1641520" cy="609600"/>
          </a:xfrm>
          <a:prstGeom prst="right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495800" y="1219201"/>
            <a:ext cx="3429000" cy="646331"/>
          </a:xfrm>
          <a:prstGeom prst="rect">
            <a:avLst/>
          </a:prstGeom>
          <a:noFill/>
        </p:spPr>
        <p:txBody>
          <a:bodyPr wrap="square">
            <a:spAutoFit/>
          </a:bodyPr>
          <a:lstStyle/>
          <a:p>
            <a:pPr algn="ctr"/>
            <a:r>
              <a:rPr lang="en-US" spc="-150" dirty="0">
                <a:solidFill>
                  <a:srgbClr val="7F7F7F"/>
                </a:solidFill>
                <a:latin typeface="Raleway Regular"/>
                <a:cs typeface="Raleway Regular"/>
              </a:rPr>
              <a:t>Server=</a:t>
            </a:r>
            <a:r>
              <a:rPr lang="en-US" spc="-150" dirty="0">
                <a:solidFill>
                  <a:srgbClr val="0C5351"/>
                </a:solidFill>
                <a:latin typeface="Raleway ExtraBold"/>
                <a:cs typeface="Raleway ExtraBold"/>
              </a:rPr>
              <a:t>SALES</a:t>
            </a:r>
            <a:r>
              <a:rPr lang="en-US" spc="-150" dirty="0">
                <a:solidFill>
                  <a:srgbClr val="7F7F7F"/>
                </a:solidFill>
                <a:latin typeface="Raleway Regular"/>
                <a:cs typeface="Raleway Regular"/>
              </a:rPr>
              <a:t>; Database=</a:t>
            </a:r>
            <a:r>
              <a:rPr lang="en-US" spc="-150" dirty="0" err="1">
                <a:solidFill>
                  <a:srgbClr val="7F7F7F"/>
                </a:solidFill>
                <a:latin typeface="Raleway Regular"/>
                <a:cs typeface="Raleway Regular"/>
              </a:rPr>
              <a:t>SalesDB</a:t>
            </a:r>
            <a:r>
              <a:rPr lang="en-US" spc="-150" dirty="0">
                <a:solidFill>
                  <a:srgbClr val="7F7F7F"/>
                </a:solidFill>
                <a:latin typeface="Raleway Regular"/>
                <a:cs typeface="Raleway Regular"/>
              </a:rPr>
              <a:t>;</a:t>
            </a:r>
          </a:p>
          <a:p>
            <a:pPr algn="ctr"/>
            <a:r>
              <a:rPr lang="en-US" spc="-150" dirty="0">
                <a:solidFill>
                  <a:srgbClr val="7F7F7F"/>
                </a:solidFill>
                <a:latin typeface="Raleway Regular"/>
                <a:cs typeface="Raleway Regular"/>
              </a:rPr>
              <a:t>User Id=ID; Password=PWD;</a:t>
            </a:r>
          </a:p>
        </p:txBody>
      </p:sp>
      <p:sp>
        <p:nvSpPr>
          <p:cNvPr id="56" name="TextBox 55"/>
          <p:cNvSpPr txBox="1"/>
          <p:nvPr/>
        </p:nvSpPr>
        <p:spPr>
          <a:xfrm>
            <a:off x="7109304" y="2819400"/>
            <a:ext cx="1425097" cy="373020"/>
          </a:xfrm>
          <a:prstGeom prst="rect">
            <a:avLst/>
          </a:prstGeom>
          <a:noFill/>
        </p:spPr>
        <p:txBody>
          <a:bodyPr wrap="square" lIns="95093" tIns="47546" rIns="95093" bIns="47546" rtlCol="0">
            <a:spAutoFit/>
          </a:bodyPr>
          <a:lstStyle/>
          <a:p>
            <a:r>
              <a:rPr lang="en-US" b="1" dirty="0">
                <a:solidFill>
                  <a:srgbClr val="D03F41"/>
                </a:solidFill>
                <a:latin typeface="Raleway Regular"/>
                <a:cs typeface="Raleway Regular"/>
              </a:rPr>
              <a:t>SQL Server</a:t>
            </a:r>
          </a:p>
        </p:txBody>
      </p:sp>
      <p:sp>
        <p:nvSpPr>
          <p:cNvPr id="57" name="Rectangle 56"/>
          <p:cNvSpPr/>
          <p:nvPr/>
        </p:nvSpPr>
        <p:spPr>
          <a:xfrm>
            <a:off x="3733800" y="4572000"/>
            <a:ext cx="838200" cy="369332"/>
          </a:xfrm>
          <a:prstGeom prst="rect">
            <a:avLst/>
          </a:prstGeom>
          <a:noFill/>
        </p:spPr>
        <p:txBody>
          <a:bodyPr wrap="square">
            <a:spAutoFit/>
          </a:bodyPr>
          <a:lstStyle/>
          <a:p>
            <a:pPr algn="ctr"/>
            <a:r>
              <a:rPr lang="en-US" spc="-150" dirty="0">
                <a:solidFill>
                  <a:srgbClr val="7F7F7F"/>
                </a:solidFill>
                <a:latin typeface="Raleway Regular"/>
                <a:cs typeface="Raleway Regular"/>
              </a:rPr>
              <a:t>source</a:t>
            </a:r>
          </a:p>
        </p:txBody>
      </p:sp>
      <p:sp>
        <p:nvSpPr>
          <p:cNvPr id="59" name="Rectangle 58"/>
          <p:cNvSpPr/>
          <p:nvPr/>
        </p:nvSpPr>
        <p:spPr>
          <a:xfrm>
            <a:off x="7239000" y="4572000"/>
            <a:ext cx="1447800" cy="369332"/>
          </a:xfrm>
          <a:prstGeom prst="rect">
            <a:avLst/>
          </a:prstGeom>
          <a:noFill/>
        </p:spPr>
        <p:txBody>
          <a:bodyPr wrap="square">
            <a:spAutoFit/>
          </a:bodyPr>
          <a:lstStyle/>
          <a:p>
            <a:pPr algn="ctr"/>
            <a:r>
              <a:rPr lang="en-US" spc="-150" dirty="0">
                <a:solidFill>
                  <a:srgbClr val="7F7F7F"/>
                </a:solidFill>
                <a:latin typeface="Raleway Regular"/>
                <a:cs typeface="Raleway Regular"/>
              </a:rPr>
              <a:t>destination</a:t>
            </a:r>
          </a:p>
        </p:txBody>
      </p:sp>
    </p:spTree>
    <p:custDataLst>
      <p:tags r:id="rId1"/>
    </p:custDataLst>
    <p:extLst>
      <p:ext uri="{BB962C8B-B14F-4D97-AF65-F5344CB8AC3E}">
        <p14:creationId xmlns:p14="http://schemas.microsoft.com/office/powerpoint/2010/main" val="260822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1FCA-0323-ED56-AD63-A00BAEAE80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575606-BE8B-99D2-8124-B1B6649623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1D0D02-AE73-6B57-2C84-EB43ECB3950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2802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8" name="Rectangle 18"/>
          <p:cNvSpPr>
            <a:spLocks noChangeArrowheads="1"/>
          </p:cNvSpPr>
          <p:nvPr/>
        </p:nvSpPr>
        <p:spPr bwMode="auto">
          <a:xfrm>
            <a:off x="2438401" y="4481935"/>
            <a:ext cx="1438275" cy="550863"/>
          </a:xfrm>
          <a:prstGeom prst="rect">
            <a:avLst/>
          </a:prstGeom>
          <a:no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a:p>
        </p:txBody>
      </p:sp>
      <p:cxnSp>
        <p:nvCxnSpPr>
          <p:cNvPr id="56" name="Straight Arrow Connector 55"/>
          <p:cNvCxnSpPr/>
          <p:nvPr/>
        </p:nvCxnSpPr>
        <p:spPr>
          <a:xfrm>
            <a:off x="6096000" y="2209800"/>
            <a:ext cx="914400" cy="609600"/>
          </a:xfrm>
          <a:prstGeom prst="straightConnector1">
            <a:avLst/>
          </a:prstGeom>
          <a:ln w="38100">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109304" y="2819400"/>
            <a:ext cx="1425097" cy="373020"/>
          </a:xfrm>
          <a:prstGeom prst="rect">
            <a:avLst/>
          </a:prstGeom>
          <a:noFill/>
        </p:spPr>
        <p:txBody>
          <a:bodyPr wrap="square" lIns="95093" tIns="47546" rIns="95093" bIns="47546" rtlCol="0">
            <a:spAutoFit/>
          </a:bodyPr>
          <a:lstStyle/>
          <a:p>
            <a:r>
              <a:rPr lang="en-US" b="1" dirty="0">
                <a:solidFill>
                  <a:srgbClr val="D03F41"/>
                </a:solidFill>
                <a:latin typeface="Raleway Regular"/>
                <a:cs typeface="Raleway Regular"/>
              </a:rPr>
              <a:t>SQL Server</a:t>
            </a:r>
          </a:p>
        </p:txBody>
      </p:sp>
      <p:pic>
        <p:nvPicPr>
          <p:cNvPr id="67" name="Picture 66" descr="http://icons.iconarchive.com/icons/visualpharm/hardware/256/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240" y="3441677"/>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68" descr="http://icons.iconarchive.com/icons/visualpharm/hardware/256/serve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520" y="3491950"/>
            <a:ext cx="1177880" cy="1177880"/>
          </a:xfrm>
          <a:prstGeom prst="rect">
            <a:avLst/>
          </a:prstGeom>
          <a:noFill/>
          <a:extLst>
            <a:ext uri="{909E8E84-426E-40dd-AFC4-6F175D3DCCD1}">
              <a14:hiddenFill xmlns:a14="http://schemas.microsoft.com/office/drawing/2010/main" xmlns="">
                <a:solidFill>
                  <a:srgbClr val="FFFFFF"/>
                </a:solidFill>
              </a14:hiddenFill>
            </a:ext>
          </a:extLst>
        </p:spPr>
      </p:pic>
      <p:sp>
        <p:nvSpPr>
          <p:cNvPr id="70" name="TextBox 69"/>
          <p:cNvSpPr txBox="1"/>
          <p:nvPr/>
        </p:nvSpPr>
        <p:spPr>
          <a:xfrm>
            <a:off x="3721624" y="2819400"/>
            <a:ext cx="1425097" cy="373020"/>
          </a:xfrm>
          <a:prstGeom prst="rect">
            <a:avLst/>
          </a:prstGeom>
          <a:noFill/>
        </p:spPr>
        <p:txBody>
          <a:bodyPr wrap="square" lIns="95093" tIns="47546" rIns="95093" bIns="47546" rtlCol="0">
            <a:spAutoFit/>
          </a:bodyPr>
          <a:lstStyle/>
          <a:p>
            <a:r>
              <a:rPr lang="en-US" b="1" dirty="0">
                <a:solidFill>
                  <a:srgbClr val="D03F41"/>
                </a:solidFill>
                <a:latin typeface="Raleway Regular"/>
                <a:cs typeface="Raleway Regular"/>
              </a:rPr>
              <a:t>SQL Server</a:t>
            </a:r>
          </a:p>
        </p:txBody>
      </p:sp>
      <p:grpSp>
        <p:nvGrpSpPr>
          <p:cNvPr id="71" name="Group 14"/>
          <p:cNvGrpSpPr>
            <a:grpSpLocks/>
          </p:cNvGrpSpPr>
          <p:nvPr/>
        </p:nvGrpSpPr>
        <p:grpSpPr bwMode="auto">
          <a:xfrm>
            <a:off x="5487988" y="152401"/>
            <a:ext cx="1674813" cy="1171679"/>
            <a:chOff x="729" y="1812"/>
            <a:chExt cx="1055" cy="990"/>
          </a:xfrm>
          <a:solidFill>
            <a:schemeClr val="bg1"/>
          </a:solidFill>
        </p:grpSpPr>
        <p:sp>
          <p:nvSpPr>
            <p:cNvPr id="72" name="Rectangle 15"/>
            <p:cNvSpPr>
              <a:spLocks noChangeArrowheads="1"/>
            </p:cNvSpPr>
            <p:nvPr/>
          </p:nvSpPr>
          <p:spPr bwMode="auto">
            <a:xfrm>
              <a:off x="878" y="2455"/>
              <a:ext cx="906" cy="347"/>
            </a:xfrm>
            <a:prstGeom prst="rect">
              <a:avLst/>
            </a:prstGeom>
            <a:grp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a:p>
          </p:txBody>
        </p:sp>
        <p:sp>
          <p:nvSpPr>
            <p:cNvPr id="73" name="Text Box 16"/>
            <p:cNvSpPr txBox="1">
              <a:spLocks noChangeArrowheads="1"/>
            </p:cNvSpPr>
            <p:nvPr/>
          </p:nvSpPr>
          <p:spPr bwMode="auto">
            <a:xfrm>
              <a:off x="729" y="1812"/>
              <a:ext cx="963" cy="286"/>
            </a:xfrm>
            <a:prstGeom prst="rect">
              <a:avLst/>
            </a:prstGeom>
            <a:grp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spcBef>
                  <a:spcPct val="50000"/>
                </a:spcBef>
              </a:pPr>
              <a:r>
                <a:rPr lang="en-US" sz="1600" b="1" dirty="0">
                  <a:solidFill>
                    <a:srgbClr val="D03F41"/>
                  </a:solidFill>
                  <a:latin typeface="Raleway Black"/>
                  <a:cs typeface="Raleway Black"/>
                </a:rPr>
                <a:t>Application</a:t>
              </a:r>
              <a:endParaRPr lang="en-US" sz="1400" b="1" dirty="0">
                <a:solidFill>
                  <a:srgbClr val="D03F41"/>
                </a:solidFill>
                <a:latin typeface="Raleway Black"/>
                <a:cs typeface="Raleway Black"/>
              </a:endParaRPr>
            </a:p>
          </p:txBody>
        </p:sp>
      </p:grpSp>
      <p:pic>
        <p:nvPicPr>
          <p:cNvPr id="74" name="Picture 2" descr="Laptop, Notebook, Computer, PC,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86" t="21313" r="16802" b="19264"/>
          <a:stretch/>
        </p:blipFill>
        <p:spPr bwMode="auto">
          <a:xfrm>
            <a:off x="5689744" y="509526"/>
            <a:ext cx="904859" cy="814555"/>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Rectangle 74"/>
          <p:cNvSpPr/>
          <p:nvPr/>
        </p:nvSpPr>
        <p:spPr>
          <a:xfrm>
            <a:off x="4495800" y="1219201"/>
            <a:ext cx="3429000" cy="646331"/>
          </a:xfrm>
          <a:prstGeom prst="rect">
            <a:avLst/>
          </a:prstGeom>
          <a:noFill/>
        </p:spPr>
        <p:txBody>
          <a:bodyPr wrap="square">
            <a:spAutoFit/>
          </a:bodyPr>
          <a:lstStyle/>
          <a:p>
            <a:pPr algn="ctr"/>
            <a:r>
              <a:rPr lang="en-US" spc="-150" dirty="0">
                <a:solidFill>
                  <a:srgbClr val="7F7F7F"/>
                </a:solidFill>
                <a:latin typeface="Raleway Regular"/>
                <a:cs typeface="Raleway Regular"/>
              </a:rPr>
              <a:t>Server=</a:t>
            </a:r>
            <a:r>
              <a:rPr lang="en-US" spc="-150" dirty="0">
                <a:solidFill>
                  <a:srgbClr val="0C5351"/>
                </a:solidFill>
                <a:latin typeface="Raleway ExtraBold"/>
                <a:cs typeface="Raleway ExtraBold"/>
              </a:rPr>
              <a:t>SALES</a:t>
            </a:r>
            <a:r>
              <a:rPr lang="en-US" spc="-150" dirty="0">
                <a:solidFill>
                  <a:srgbClr val="7F7F7F"/>
                </a:solidFill>
                <a:latin typeface="Raleway Regular"/>
                <a:cs typeface="Raleway Regular"/>
              </a:rPr>
              <a:t>; Database=</a:t>
            </a:r>
            <a:r>
              <a:rPr lang="en-US" spc="-150" dirty="0" err="1">
                <a:solidFill>
                  <a:srgbClr val="7F7F7F"/>
                </a:solidFill>
                <a:latin typeface="Raleway Regular"/>
                <a:cs typeface="Raleway Regular"/>
              </a:rPr>
              <a:t>SalesDB</a:t>
            </a:r>
            <a:r>
              <a:rPr lang="en-US" spc="-150" dirty="0">
                <a:solidFill>
                  <a:srgbClr val="7F7F7F"/>
                </a:solidFill>
                <a:latin typeface="Raleway Regular"/>
                <a:cs typeface="Raleway Regular"/>
              </a:rPr>
              <a:t>;</a:t>
            </a:r>
          </a:p>
          <a:p>
            <a:pPr algn="ctr"/>
            <a:r>
              <a:rPr lang="en-US" spc="-150" dirty="0">
                <a:solidFill>
                  <a:srgbClr val="7F7F7F"/>
                </a:solidFill>
                <a:latin typeface="Raleway Regular"/>
                <a:cs typeface="Raleway Regular"/>
              </a:rPr>
              <a:t>User Id=ID; Password=PWD;</a:t>
            </a:r>
          </a:p>
        </p:txBody>
      </p:sp>
      <p:sp>
        <p:nvSpPr>
          <p:cNvPr id="76" name="Rectangle 75"/>
          <p:cNvSpPr/>
          <p:nvPr/>
        </p:nvSpPr>
        <p:spPr>
          <a:xfrm>
            <a:off x="3733800" y="4572000"/>
            <a:ext cx="838200" cy="369332"/>
          </a:xfrm>
          <a:prstGeom prst="rect">
            <a:avLst/>
          </a:prstGeom>
          <a:noFill/>
        </p:spPr>
        <p:txBody>
          <a:bodyPr wrap="square">
            <a:spAutoFit/>
          </a:bodyPr>
          <a:lstStyle/>
          <a:p>
            <a:pPr algn="ctr"/>
            <a:r>
              <a:rPr lang="en-US" spc="-150" dirty="0">
                <a:solidFill>
                  <a:srgbClr val="7F7F7F"/>
                </a:solidFill>
                <a:latin typeface="Raleway Regular"/>
                <a:cs typeface="Raleway Regular"/>
              </a:rPr>
              <a:t>source</a:t>
            </a:r>
          </a:p>
        </p:txBody>
      </p:sp>
      <p:sp>
        <p:nvSpPr>
          <p:cNvPr id="77" name="Rectangle 76"/>
          <p:cNvSpPr/>
          <p:nvPr/>
        </p:nvSpPr>
        <p:spPr>
          <a:xfrm>
            <a:off x="7239000" y="4572000"/>
            <a:ext cx="1447800" cy="369332"/>
          </a:xfrm>
          <a:prstGeom prst="rect">
            <a:avLst/>
          </a:prstGeom>
          <a:noFill/>
        </p:spPr>
        <p:txBody>
          <a:bodyPr wrap="square">
            <a:spAutoFit/>
          </a:bodyPr>
          <a:lstStyle/>
          <a:p>
            <a:pPr algn="ctr"/>
            <a:r>
              <a:rPr lang="en-US" spc="-150" dirty="0">
                <a:solidFill>
                  <a:srgbClr val="7F7F7F"/>
                </a:solidFill>
                <a:latin typeface="Raleway Regular"/>
                <a:cs typeface="Raleway Regular"/>
              </a:rPr>
              <a:t>destination</a:t>
            </a:r>
          </a:p>
        </p:txBody>
      </p:sp>
    </p:spTree>
    <p:custDataLst>
      <p:tags r:id="rId1"/>
    </p:custDataLst>
    <p:extLst>
      <p:ext uri="{BB962C8B-B14F-4D97-AF65-F5344CB8AC3E}">
        <p14:creationId xmlns:p14="http://schemas.microsoft.com/office/powerpoint/2010/main" val="31550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2000" tmFilter="0, 0; .2, .5; .8, .5; 1, 0"/>
                                        <p:tgtEl>
                                          <p:spTgt spid="75">
                                            <p:txEl>
                                              <p:pRg st="0" end="0"/>
                                            </p:txEl>
                                          </p:spTgt>
                                        </p:tgtEl>
                                      </p:cBhvr>
                                    </p:animEffect>
                                    <p:animScale>
                                      <p:cBhvr>
                                        <p:cTn id="7" dur="1000" autoRev="1" fill="hold"/>
                                        <p:tgtEl>
                                          <p:spTgt spid="75">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0"/>
            <a:ext cx="6248400" cy="923330"/>
          </a:xfrm>
          <a:prstGeom prst="rect">
            <a:avLst/>
          </a:prstGeom>
          <a:solidFill>
            <a:schemeClr val="bg1">
              <a:lumMod val="85000"/>
              <a:alpha val="50000"/>
            </a:schemeClr>
          </a:solidFill>
        </p:spPr>
        <p:txBody>
          <a:bodyPr wrap="square" rtlCol="0">
            <a:spAutoFit/>
          </a:bodyPr>
          <a:lstStyle/>
          <a:p>
            <a:pPr algn="ctr"/>
            <a:r>
              <a:rPr lang="en-US" sz="5400" spc="300" dirty="0">
                <a:solidFill>
                  <a:srgbClr val="C00000"/>
                </a:solidFill>
                <a:latin typeface="Raleway ExtraBold"/>
                <a:cs typeface="Raleway ExtraBold"/>
              </a:rPr>
              <a:t>I</a:t>
            </a:r>
            <a:r>
              <a:rPr lang="en-US" sz="5400" spc="300" dirty="0">
                <a:solidFill>
                  <a:srgbClr val="0C5351"/>
                </a:solidFill>
                <a:latin typeface="Raleway ExtraBold"/>
                <a:cs typeface="Raleway ExtraBold"/>
              </a:rPr>
              <a:t>DENTIFICATION</a:t>
            </a:r>
            <a:endParaRPr lang="en-US" sz="6400" spc="300" dirty="0">
              <a:solidFill>
                <a:srgbClr val="0C5351"/>
              </a:solidFill>
              <a:latin typeface="Raleway ExtraBold"/>
              <a:cs typeface="Raleway ExtraBold"/>
            </a:endParaRP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will my applications still be able to recognize my database</a:t>
            </a:r>
          </a:p>
        </p:txBody>
      </p:sp>
      <p:pic>
        <p:nvPicPr>
          <p:cNvPr id="4" name="Picture 3"/>
          <p:cNvPicPr>
            <a:picLocks noChangeAspect="1"/>
          </p:cNvPicPr>
          <p:nvPr/>
        </p:nvPicPr>
        <p:blipFill rotWithShape="1">
          <a:blip r:embed="rId3">
            <a:duotone>
              <a:schemeClr val="accent5">
                <a:shade val="45000"/>
                <a:satMod val="135000"/>
              </a:schemeClr>
              <a:prstClr val="white"/>
            </a:duotone>
          </a:blip>
          <a:srcRect l="5530" t="18950" r="4966" b="18710"/>
          <a:stretch/>
        </p:blipFill>
        <p:spPr>
          <a:xfrm>
            <a:off x="1793523" y="2538116"/>
            <a:ext cx="2616914" cy="1822694"/>
          </a:xfrm>
          <a:prstGeom prst="rect">
            <a:avLst/>
          </a:prstGeom>
        </p:spPr>
      </p:pic>
      <p:sp>
        <p:nvSpPr>
          <p:cNvPr id="6" name="Rectangle 5">
            <a:extLst>
              <a:ext uri="{FF2B5EF4-FFF2-40B4-BE49-F238E27FC236}">
                <a16:creationId xmlns:a16="http://schemas.microsoft.com/office/drawing/2014/main" id="{A41128CD-92FB-4624-AC97-69B91D703205}"/>
              </a:ext>
            </a:extLst>
          </p:cNvPr>
          <p:cNvSpPr/>
          <p:nvPr/>
        </p:nvSpPr>
        <p:spPr>
          <a:xfrm>
            <a:off x="4343400" y="4491335"/>
            <a:ext cx="6248400" cy="523220"/>
          </a:xfrm>
          <a:prstGeom prst="rect">
            <a:avLst/>
          </a:prstGeom>
          <a:solidFill>
            <a:schemeClr val="bg1">
              <a:lumMod val="95000"/>
            </a:schemeClr>
          </a:solidFill>
        </p:spPr>
        <p:txBody>
          <a:bodyPr wrap="square">
            <a:spAutoFit/>
          </a:bodyPr>
          <a:lstStyle/>
          <a:p>
            <a:pPr algn="ctr"/>
            <a:r>
              <a:rPr lang="en-US" sz="2800" dirty="0">
                <a:solidFill>
                  <a:srgbClr val="7F7F7F"/>
                </a:solidFill>
                <a:latin typeface="Raleway Regular"/>
                <a:cs typeface="Raleway Regular"/>
              </a:rPr>
              <a:t>includes application compatibility </a:t>
            </a:r>
          </a:p>
        </p:txBody>
      </p:sp>
    </p:spTree>
    <p:extLst>
      <p:ext uri="{BB962C8B-B14F-4D97-AF65-F5344CB8AC3E}">
        <p14:creationId xmlns:p14="http://schemas.microsoft.com/office/powerpoint/2010/main" val="192648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1"/>
            <a:ext cx="6248400" cy="923330"/>
          </a:xfrm>
          <a:prstGeom prst="rect">
            <a:avLst/>
          </a:prstGeom>
          <a:solidFill>
            <a:schemeClr val="bg1">
              <a:lumMod val="85000"/>
              <a:alpha val="50000"/>
            </a:schemeClr>
          </a:solidFill>
        </p:spPr>
        <p:txBody>
          <a:bodyPr wrap="square" rtlCol="0">
            <a:spAutoFit/>
          </a:bodyPr>
          <a:lstStyle/>
          <a:p>
            <a:pPr algn="ctr"/>
            <a:r>
              <a:rPr lang="en-US" sz="5400" spc="300" dirty="0">
                <a:solidFill>
                  <a:srgbClr val="C00000"/>
                </a:solidFill>
                <a:latin typeface="Raleway ExtraBold"/>
                <a:cs typeface="Raleway ExtraBold"/>
              </a:rPr>
              <a:t>A</a:t>
            </a:r>
            <a:r>
              <a:rPr lang="en-US" sz="5400" spc="300" dirty="0">
                <a:solidFill>
                  <a:srgbClr val="0C5351"/>
                </a:solidFill>
                <a:latin typeface="Raleway ExtraBold"/>
                <a:cs typeface="Raleway ExtraBold"/>
              </a:rPr>
              <a:t>VAILABILITY</a:t>
            </a: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how much downtime </a:t>
            </a:r>
          </a:p>
          <a:p>
            <a:pPr algn="ctr"/>
            <a:r>
              <a:rPr lang="en-US" sz="3600" spc="-150" dirty="0">
                <a:solidFill>
                  <a:srgbClr val="7F7F7F"/>
                </a:solidFill>
                <a:latin typeface="Raleway Regular"/>
                <a:cs typeface="Raleway Regular"/>
              </a:rPr>
              <a:t>can I afford</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2046957" y="2498048"/>
            <a:ext cx="1950720" cy="1950720"/>
          </a:xfrm>
          <a:prstGeom prst="rect">
            <a:avLst/>
          </a:prstGeom>
        </p:spPr>
      </p:pic>
      <p:sp>
        <p:nvSpPr>
          <p:cNvPr id="9" name="Rectangle 8"/>
          <p:cNvSpPr/>
          <p:nvPr/>
        </p:nvSpPr>
        <p:spPr>
          <a:xfrm>
            <a:off x="4419600" y="4419601"/>
            <a:ext cx="6248400" cy="461665"/>
          </a:xfrm>
          <a:prstGeom prst="rect">
            <a:avLst/>
          </a:prstGeom>
          <a:noFill/>
        </p:spPr>
        <p:txBody>
          <a:bodyPr wrap="square">
            <a:spAutoFit/>
          </a:bodyPr>
          <a:lstStyle/>
          <a:p>
            <a:pPr algn="ctr"/>
            <a:r>
              <a:rPr lang="en-US" sz="2400" spc="-150" dirty="0">
                <a:solidFill>
                  <a:srgbClr val="7F7F7F"/>
                </a:solidFill>
                <a:latin typeface="Raleway Regular"/>
                <a:cs typeface="Raleway Regular"/>
              </a:rPr>
              <a:t>(RPO, RTO </a:t>
            </a:r>
            <a:r>
              <a:rPr lang="en-US" sz="2000" dirty="0">
                <a:solidFill>
                  <a:srgbClr val="BF2F00"/>
                </a:solidFill>
                <a:latin typeface="Quikhand"/>
                <a:cs typeface="Quikhand"/>
              </a:rPr>
              <a:t>and </a:t>
            </a:r>
            <a:r>
              <a:rPr lang="en-US" sz="2400" spc="-150" dirty="0">
                <a:solidFill>
                  <a:srgbClr val="7F7F7F"/>
                </a:solidFill>
                <a:latin typeface="Raleway Regular"/>
                <a:cs typeface="Raleway Regular"/>
              </a:rPr>
              <a:t>SLA)</a:t>
            </a:r>
          </a:p>
        </p:txBody>
      </p:sp>
    </p:spTree>
    <p:extLst>
      <p:ext uri="{BB962C8B-B14F-4D97-AF65-F5344CB8AC3E}">
        <p14:creationId xmlns:p14="http://schemas.microsoft.com/office/powerpoint/2010/main" val="319283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95800" y="4002138"/>
            <a:ext cx="6248400" cy="3770263"/>
          </a:xfrm>
          <a:prstGeom prst="rect">
            <a:avLst/>
          </a:prstGeom>
          <a:noFill/>
        </p:spPr>
        <p:txBody>
          <a:bodyPr wrap="square" rtlCol="0">
            <a:spAutoFit/>
          </a:bodyPr>
          <a:lstStyle/>
          <a:p>
            <a:pPr algn="ctr"/>
            <a:r>
              <a:rPr lang="en-US" sz="23900" spc="300" dirty="0">
                <a:solidFill>
                  <a:schemeClr val="bg1">
                    <a:lumMod val="85000"/>
                  </a:schemeClr>
                </a:solidFill>
                <a:latin typeface="ChunkFive Ex"/>
                <a:cs typeface="ChunkFive Ex"/>
              </a:rPr>
              <a:t>?</a:t>
            </a:r>
          </a:p>
        </p:txBody>
      </p:sp>
      <p:sp>
        <p:nvSpPr>
          <p:cNvPr id="7" name="TextBox 6"/>
          <p:cNvSpPr txBox="1"/>
          <p:nvPr/>
        </p:nvSpPr>
        <p:spPr>
          <a:xfrm>
            <a:off x="4428240" y="2133601"/>
            <a:ext cx="6248400" cy="923330"/>
          </a:xfrm>
          <a:prstGeom prst="rect">
            <a:avLst/>
          </a:prstGeom>
          <a:solidFill>
            <a:schemeClr val="bg1">
              <a:lumMod val="85000"/>
              <a:alpha val="50000"/>
            </a:schemeClr>
          </a:solidFill>
        </p:spPr>
        <p:txBody>
          <a:bodyPr wrap="square" rtlCol="0">
            <a:spAutoFit/>
          </a:bodyPr>
          <a:lstStyle/>
          <a:p>
            <a:pPr algn="ctr"/>
            <a:r>
              <a:rPr lang="en-US" sz="5400" spc="300" dirty="0">
                <a:solidFill>
                  <a:srgbClr val="C00000"/>
                </a:solidFill>
                <a:latin typeface="Raleway ExtraBold"/>
                <a:cs typeface="Raleway ExtraBold"/>
              </a:rPr>
              <a:t>A</a:t>
            </a:r>
            <a:r>
              <a:rPr lang="en-US" sz="5400" spc="300" dirty="0">
                <a:solidFill>
                  <a:srgbClr val="0C5351"/>
                </a:solidFill>
                <a:latin typeface="Raleway ExtraBold"/>
                <a:cs typeface="Raleway ExtraBold"/>
              </a:rPr>
              <a:t>VAILABILITY</a:t>
            </a:r>
            <a:endParaRPr lang="en-US" sz="6800" spc="300" dirty="0">
              <a:solidFill>
                <a:srgbClr val="0C5351"/>
              </a:solidFill>
              <a:latin typeface="Raleway ExtraBold"/>
              <a:cs typeface="Raleway ExtraBold"/>
            </a:endParaRPr>
          </a:p>
        </p:txBody>
      </p:sp>
      <p:sp>
        <p:nvSpPr>
          <p:cNvPr id="3" name="Rectangle 2"/>
          <p:cNvSpPr/>
          <p:nvPr/>
        </p:nvSpPr>
        <p:spPr>
          <a:xfrm>
            <a:off x="4419600" y="3259321"/>
            <a:ext cx="6248400" cy="1200329"/>
          </a:xfrm>
          <a:prstGeom prst="rect">
            <a:avLst/>
          </a:prstGeom>
          <a:noFill/>
        </p:spPr>
        <p:txBody>
          <a:bodyPr wrap="square">
            <a:spAutoFit/>
          </a:bodyPr>
          <a:lstStyle/>
          <a:p>
            <a:pPr algn="ctr"/>
            <a:r>
              <a:rPr lang="en-US" sz="3600" spc="-150" dirty="0">
                <a:solidFill>
                  <a:srgbClr val="7F7F7F"/>
                </a:solidFill>
                <a:latin typeface="Raleway Regular"/>
                <a:cs typeface="Raleway Regular"/>
              </a:rPr>
              <a:t>how much downtime </a:t>
            </a:r>
          </a:p>
          <a:p>
            <a:pPr algn="ctr"/>
            <a:r>
              <a:rPr lang="en-US" sz="3600" spc="-150" dirty="0">
                <a:solidFill>
                  <a:srgbClr val="7F7F7F"/>
                </a:solidFill>
                <a:latin typeface="Raleway Regular"/>
                <a:cs typeface="Raleway Regular"/>
              </a:rPr>
              <a:t>can I afford</a:t>
            </a:r>
          </a:p>
        </p:txBody>
      </p:sp>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2046957" y="2498048"/>
            <a:ext cx="1950720" cy="1950720"/>
          </a:xfrm>
          <a:prstGeom prst="rect">
            <a:avLst/>
          </a:prstGeom>
        </p:spPr>
      </p:pic>
      <p:sp>
        <p:nvSpPr>
          <p:cNvPr id="10" name="Rectangle 9"/>
          <p:cNvSpPr/>
          <p:nvPr/>
        </p:nvSpPr>
        <p:spPr>
          <a:xfrm>
            <a:off x="4402782" y="4419601"/>
            <a:ext cx="6248400" cy="461665"/>
          </a:xfrm>
          <a:prstGeom prst="rect">
            <a:avLst/>
          </a:prstGeom>
          <a:noFill/>
        </p:spPr>
        <p:txBody>
          <a:bodyPr wrap="square">
            <a:spAutoFit/>
          </a:bodyPr>
          <a:lstStyle/>
          <a:p>
            <a:pPr algn="ctr"/>
            <a:r>
              <a:rPr lang="en-US" sz="2400" spc="-150" dirty="0">
                <a:solidFill>
                  <a:srgbClr val="7F7F7F"/>
                </a:solidFill>
                <a:latin typeface="Raleway Regular"/>
                <a:cs typeface="Raleway Regular"/>
              </a:rPr>
              <a:t>(before, during </a:t>
            </a:r>
            <a:r>
              <a:rPr lang="en-US" sz="2000" dirty="0">
                <a:solidFill>
                  <a:srgbClr val="BF2F00"/>
                </a:solidFill>
                <a:latin typeface="Quikhand"/>
                <a:cs typeface="Quikhand"/>
              </a:rPr>
              <a:t>and/or </a:t>
            </a:r>
            <a:r>
              <a:rPr lang="en-US" sz="2400" spc="-150" dirty="0">
                <a:solidFill>
                  <a:srgbClr val="7F7F7F"/>
                </a:solidFill>
                <a:latin typeface="Raleway Regular"/>
                <a:cs typeface="Raleway Regular"/>
              </a:rPr>
              <a:t>after)</a:t>
            </a:r>
          </a:p>
        </p:txBody>
      </p:sp>
    </p:spTree>
    <p:extLst>
      <p:ext uri="{BB962C8B-B14F-4D97-AF65-F5344CB8AC3E}">
        <p14:creationId xmlns:p14="http://schemas.microsoft.com/office/powerpoint/2010/main" val="16031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324600" y="5105400"/>
            <a:ext cx="5114040" cy="1323439"/>
          </a:xfrm>
          <a:prstGeom prst="rect">
            <a:avLst/>
          </a:prstGeom>
          <a:solidFill>
            <a:schemeClr val="bg1">
              <a:lumMod val="85000"/>
              <a:alpha val="50000"/>
            </a:schemeClr>
          </a:solidFill>
        </p:spPr>
        <p:txBody>
          <a:bodyPr wrap="square" rtlCol="0">
            <a:spAutoFit/>
          </a:bodyPr>
          <a:lstStyle/>
          <a:p>
            <a:pPr algn="ctr"/>
            <a:r>
              <a:rPr lang="en-US" sz="8000" spc="300" dirty="0">
                <a:solidFill>
                  <a:srgbClr val="0C5351"/>
                </a:solidFill>
                <a:latin typeface="Raleway ExtraBold"/>
                <a:cs typeface="Raleway ExtraBold"/>
              </a:rPr>
              <a:t>BEFORE</a:t>
            </a:r>
          </a:p>
        </p:txBody>
      </p:sp>
      <p:sp>
        <p:nvSpPr>
          <p:cNvPr id="3" name="Rectangle 2"/>
          <p:cNvSpPr/>
          <p:nvPr/>
        </p:nvSpPr>
        <p:spPr>
          <a:xfrm>
            <a:off x="5791200" y="4459069"/>
            <a:ext cx="6248400" cy="646331"/>
          </a:xfrm>
          <a:prstGeom prst="rect">
            <a:avLst/>
          </a:prstGeom>
          <a:noFill/>
        </p:spPr>
        <p:txBody>
          <a:bodyPr wrap="square">
            <a:spAutoFit/>
          </a:bodyPr>
          <a:lstStyle/>
          <a:p>
            <a:pPr algn="ctr"/>
            <a:r>
              <a:rPr lang="en-US" sz="3600" spc="-150" dirty="0">
                <a:solidFill>
                  <a:srgbClr val="7F7F7F"/>
                </a:solidFill>
                <a:latin typeface="Raleway Regular"/>
                <a:cs typeface="Raleway Regular"/>
              </a:rPr>
              <a:t>how you may have done it</a:t>
            </a:r>
          </a:p>
        </p:txBody>
      </p:sp>
      <p:sp>
        <p:nvSpPr>
          <p:cNvPr id="4" name="Rectangle 3">
            <a:extLst>
              <a:ext uri="{FF2B5EF4-FFF2-40B4-BE49-F238E27FC236}">
                <a16:creationId xmlns:a16="http://schemas.microsoft.com/office/drawing/2014/main" id="{6BCB02FD-E20D-4B41-B774-85FD151388E2}"/>
              </a:ext>
            </a:extLst>
          </p:cNvPr>
          <p:cNvSpPr/>
          <p:nvPr/>
        </p:nvSpPr>
        <p:spPr>
          <a:xfrm>
            <a:off x="228600" y="990600"/>
            <a:ext cx="6248400" cy="646331"/>
          </a:xfrm>
          <a:prstGeom prst="rect">
            <a:avLst/>
          </a:prstGeom>
          <a:solidFill>
            <a:schemeClr val="bg1">
              <a:lumMod val="95000"/>
            </a:schemeClr>
          </a:solidFill>
        </p:spPr>
        <p:txBody>
          <a:bodyPr wrap="square">
            <a:spAutoFit/>
          </a:bodyPr>
          <a:lstStyle/>
          <a:p>
            <a:pPr algn="ctr"/>
            <a:r>
              <a:rPr lang="en-US" sz="3600" spc="-150" dirty="0">
                <a:solidFill>
                  <a:srgbClr val="7F7F7F"/>
                </a:solidFill>
                <a:latin typeface="Raleway Regular"/>
                <a:cs typeface="Raleway Regular"/>
              </a:rPr>
              <a:t>BACKUP/COPY/RESTORE</a:t>
            </a:r>
          </a:p>
        </p:txBody>
      </p:sp>
      <p:sp>
        <p:nvSpPr>
          <p:cNvPr id="5" name="Rectangle 4">
            <a:extLst>
              <a:ext uri="{FF2B5EF4-FFF2-40B4-BE49-F238E27FC236}">
                <a16:creationId xmlns:a16="http://schemas.microsoft.com/office/drawing/2014/main" id="{033FBA37-5D0E-4601-B1C5-6EDF5BE58AC0}"/>
              </a:ext>
            </a:extLst>
          </p:cNvPr>
          <p:cNvSpPr/>
          <p:nvPr/>
        </p:nvSpPr>
        <p:spPr>
          <a:xfrm>
            <a:off x="3223260" y="2047252"/>
            <a:ext cx="5280660" cy="646331"/>
          </a:xfrm>
          <a:prstGeom prst="rect">
            <a:avLst/>
          </a:prstGeom>
          <a:solidFill>
            <a:schemeClr val="bg1">
              <a:lumMod val="95000"/>
            </a:schemeClr>
          </a:solidFill>
        </p:spPr>
        <p:txBody>
          <a:bodyPr wrap="square">
            <a:spAutoFit/>
          </a:bodyPr>
          <a:lstStyle/>
          <a:p>
            <a:pPr algn="ctr"/>
            <a:r>
              <a:rPr lang="en-US" sz="3600" spc="-150" dirty="0">
                <a:solidFill>
                  <a:srgbClr val="7F7F7F"/>
                </a:solidFill>
                <a:latin typeface="Raleway Regular"/>
                <a:cs typeface="Raleway Regular"/>
              </a:rPr>
              <a:t>DATABASE MIRRORING</a:t>
            </a:r>
          </a:p>
        </p:txBody>
      </p:sp>
      <p:sp>
        <p:nvSpPr>
          <p:cNvPr id="6" name="Rectangle 5">
            <a:extLst>
              <a:ext uri="{FF2B5EF4-FFF2-40B4-BE49-F238E27FC236}">
                <a16:creationId xmlns:a16="http://schemas.microsoft.com/office/drawing/2014/main" id="{C0CE892C-5606-4EA2-AFE7-F249DF8FF37D}"/>
              </a:ext>
            </a:extLst>
          </p:cNvPr>
          <p:cNvSpPr/>
          <p:nvPr/>
        </p:nvSpPr>
        <p:spPr>
          <a:xfrm>
            <a:off x="7933440" y="990599"/>
            <a:ext cx="3505200" cy="646331"/>
          </a:xfrm>
          <a:prstGeom prst="rect">
            <a:avLst/>
          </a:prstGeom>
          <a:solidFill>
            <a:schemeClr val="bg1">
              <a:lumMod val="95000"/>
            </a:schemeClr>
          </a:solidFill>
        </p:spPr>
        <p:txBody>
          <a:bodyPr wrap="square">
            <a:spAutoFit/>
          </a:bodyPr>
          <a:lstStyle/>
          <a:p>
            <a:pPr algn="ctr"/>
            <a:r>
              <a:rPr lang="en-US" sz="3600" spc="-150" dirty="0">
                <a:solidFill>
                  <a:srgbClr val="7F7F7F"/>
                </a:solidFill>
                <a:latin typeface="Raleway Regular"/>
                <a:cs typeface="Raleway Regular"/>
              </a:rPr>
              <a:t>LOG SHIPPING</a:t>
            </a:r>
          </a:p>
        </p:txBody>
      </p:sp>
      <p:sp>
        <p:nvSpPr>
          <p:cNvPr id="2" name="Rectangle 1">
            <a:extLst>
              <a:ext uri="{FF2B5EF4-FFF2-40B4-BE49-F238E27FC236}">
                <a16:creationId xmlns:a16="http://schemas.microsoft.com/office/drawing/2014/main" id="{F2F23D8A-3E54-A1E0-1F22-8E9FB4166A89}"/>
              </a:ext>
            </a:extLst>
          </p:cNvPr>
          <p:cNvSpPr/>
          <p:nvPr/>
        </p:nvSpPr>
        <p:spPr>
          <a:xfrm>
            <a:off x="712470" y="3282078"/>
            <a:ext cx="5280660" cy="646331"/>
          </a:xfrm>
          <a:prstGeom prst="rect">
            <a:avLst/>
          </a:prstGeom>
          <a:solidFill>
            <a:schemeClr val="bg1">
              <a:lumMod val="95000"/>
            </a:schemeClr>
          </a:solidFill>
        </p:spPr>
        <p:txBody>
          <a:bodyPr wrap="square">
            <a:spAutoFit/>
          </a:bodyPr>
          <a:lstStyle/>
          <a:p>
            <a:pPr algn="ctr"/>
            <a:r>
              <a:rPr lang="en-US" sz="3600" spc="-150" dirty="0">
                <a:solidFill>
                  <a:srgbClr val="7F7F7F"/>
                </a:solidFill>
                <a:latin typeface="Raleway Regular"/>
                <a:cs typeface="Raleway Regular"/>
              </a:rPr>
              <a:t>STORAGE REPLICATION</a:t>
            </a:r>
          </a:p>
        </p:txBody>
      </p:sp>
      <p:sp>
        <p:nvSpPr>
          <p:cNvPr id="8" name="Rectangle 7">
            <a:extLst>
              <a:ext uri="{FF2B5EF4-FFF2-40B4-BE49-F238E27FC236}">
                <a16:creationId xmlns:a16="http://schemas.microsoft.com/office/drawing/2014/main" id="{911CB58B-765D-218F-6157-BDC352A5BF16}"/>
              </a:ext>
            </a:extLst>
          </p:cNvPr>
          <p:cNvSpPr/>
          <p:nvPr/>
        </p:nvSpPr>
        <p:spPr>
          <a:xfrm>
            <a:off x="7544820" y="3190040"/>
            <a:ext cx="4014720" cy="646331"/>
          </a:xfrm>
          <a:prstGeom prst="rect">
            <a:avLst/>
          </a:prstGeom>
          <a:solidFill>
            <a:schemeClr val="bg1">
              <a:lumMod val="95000"/>
            </a:schemeClr>
          </a:solidFill>
        </p:spPr>
        <p:txBody>
          <a:bodyPr wrap="square">
            <a:spAutoFit/>
          </a:bodyPr>
          <a:lstStyle/>
          <a:p>
            <a:pPr algn="ctr"/>
            <a:r>
              <a:rPr lang="en-US" sz="3600" spc="-150" dirty="0">
                <a:solidFill>
                  <a:srgbClr val="7F7F7F"/>
                </a:solidFill>
                <a:latin typeface="Raleway Regular"/>
                <a:cs typeface="Raleway Regular"/>
              </a:rPr>
              <a:t>3</a:t>
            </a:r>
            <a:r>
              <a:rPr lang="en-US" sz="3600" spc="-150" baseline="30000" dirty="0">
                <a:solidFill>
                  <a:srgbClr val="7F7F7F"/>
                </a:solidFill>
                <a:latin typeface="Raleway Regular"/>
                <a:cs typeface="Raleway Regular"/>
              </a:rPr>
              <a:t>rd</a:t>
            </a:r>
            <a:r>
              <a:rPr lang="en-US" sz="3600" spc="-150" dirty="0">
                <a:solidFill>
                  <a:srgbClr val="7F7F7F"/>
                </a:solidFill>
                <a:latin typeface="Raleway Regular"/>
                <a:cs typeface="Raleway Regular"/>
              </a:rPr>
              <a:t> PARTY TOOLS</a:t>
            </a:r>
          </a:p>
        </p:txBody>
      </p:sp>
    </p:spTree>
    <p:extLst>
      <p:ext uri="{BB962C8B-B14F-4D97-AF65-F5344CB8AC3E}">
        <p14:creationId xmlns:p14="http://schemas.microsoft.com/office/powerpoint/2010/main" val="324394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95800" y="4419601"/>
            <a:ext cx="6248400" cy="1138773"/>
          </a:xfrm>
          <a:prstGeom prst="rect">
            <a:avLst/>
          </a:prstGeom>
          <a:noFill/>
        </p:spPr>
        <p:txBody>
          <a:bodyPr wrap="square" rtlCol="0">
            <a:spAutoFit/>
          </a:bodyPr>
          <a:lstStyle/>
          <a:p>
            <a:pPr algn="ctr"/>
            <a:r>
              <a:rPr lang="en-US" sz="6800" spc="600" dirty="0">
                <a:solidFill>
                  <a:srgbClr val="7E000D"/>
                </a:solidFill>
                <a:latin typeface="Raleway ExtraBold"/>
                <a:cs typeface="Raleway ExtraBold"/>
              </a:rPr>
              <a:t>stop</a:t>
            </a:r>
          </a:p>
        </p:txBody>
      </p:sp>
      <p:sp>
        <p:nvSpPr>
          <p:cNvPr id="3" name="Rectangle 2"/>
          <p:cNvSpPr/>
          <p:nvPr/>
        </p:nvSpPr>
        <p:spPr>
          <a:xfrm>
            <a:off x="3276600" y="4777085"/>
            <a:ext cx="4419600" cy="646331"/>
          </a:xfrm>
          <a:prstGeom prst="rect">
            <a:avLst/>
          </a:prstGeom>
          <a:noFill/>
        </p:spPr>
        <p:txBody>
          <a:bodyPr wrap="square">
            <a:spAutoFit/>
          </a:bodyPr>
          <a:lstStyle/>
          <a:p>
            <a:pPr algn="ctr"/>
            <a:r>
              <a:rPr lang="en-US" sz="3600" spc="-150" dirty="0">
                <a:solidFill>
                  <a:srgbClr val="7F7F7F"/>
                </a:solidFill>
                <a:latin typeface="Raleway Regular"/>
                <a:cs typeface="Raleway Regular"/>
              </a:rPr>
              <a:t>it doesn’t</a:t>
            </a:r>
          </a:p>
        </p:txBody>
      </p:sp>
      <p:sp>
        <p:nvSpPr>
          <p:cNvPr id="4" name="Rectangle 3"/>
          <p:cNvSpPr/>
          <p:nvPr/>
        </p:nvSpPr>
        <p:spPr>
          <a:xfrm>
            <a:off x="7696200" y="4800601"/>
            <a:ext cx="2971800" cy="646331"/>
          </a:xfrm>
          <a:prstGeom prst="rect">
            <a:avLst/>
          </a:prstGeom>
          <a:noFill/>
        </p:spPr>
        <p:txBody>
          <a:bodyPr wrap="square">
            <a:spAutoFit/>
          </a:bodyPr>
          <a:lstStyle/>
          <a:p>
            <a:pPr algn="ctr"/>
            <a:r>
              <a:rPr lang="en-US" sz="3600" spc="-150" dirty="0">
                <a:solidFill>
                  <a:srgbClr val="7F7F7F"/>
                </a:solidFill>
                <a:latin typeface="Raleway Regular"/>
                <a:cs typeface="Raleway Regular"/>
              </a:rPr>
              <a:t>here</a:t>
            </a:r>
          </a:p>
        </p:txBody>
      </p:sp>
      <p:pic>
        <p:nvPicPr>
          <p:cNvPr id="2" name="Picture 1"/>
          <p:cNvPicPr>
            <a:picLocks noChangeAspect="1"/>
          </p:cNvPicPr>
          <p:nvPr/>
        </p:nvPicPr>
        <p:blipFill>
          <a:blip r:embed="rId3"/>
          <a:stretch>
            <a:fillRect/>
          </a:stretch>
        </p:blipFill>
        <p:spPr>
          <a:xfrm>
            <a:off x="2590800" y="3048000"/>
            <a:ext cx="1016000" cy="1016000"/>
          </a:xfrm>
          <a:prstGeom prst="rect">
            <a:avLst/>
          </a:prstGeom>
        </p:spPr>
      </p:pic>
      <p:grpSp>
        <p:nvGrpSpPr>
          <p:cNvPr id="9" name="Group 8"/>
          <p:cNvGrpSpPr/>
          <p:nvPr/>
        </p:nvGrpSpPr>
        <p:grpSpPr>
          <a:xfrm>
            <a:off x="7620001" y="3352801"/>
            <a:ext cx="2978387" cy="742209"/>
            <a:chOff x="6096000" y="3352800"/>
            <a:chExt cx="2978387" cy="742209"/>
          </a:xfrm>
        </p:grpSpPr>
        <p:pic>
          <p:nvPicPr>
            <p:cNvPr id="6" name="Picture 5"/>
            <p:cNvPicPr>
              <a:picLocks noChangeAspect="1"/>
            </p:cNvPicPr>
            <p:nvPr/>
          </p:nvPicPr>
          <p:blipFill>
            <a:blip r:embed="rId4"/>
            <a:stretch>
              <a:fillRect/>
            </a:stretch>
          </p:blipFill>
          <p:spPr>
            <a:xfrm>
              <a:off x="6200654" y="3352800"/>
              <a:ext cx="2802705" cy="726481"/>
            </a:xfrm>
            <a:prstGeom prst="rect">
              <a:avLst/>
            </a:prstGeom>
          </p:spPr>
        </p:pic>
        <p:pic>
          <p:nvPicPr>
            <p:cNvPr id="8" name="Picture 7"/>
            <p:cNvPicPr>
              <a:picLocks noChangeAspect="1"/>
            </p:cNvPicPr>
            <p:nvPr/>
          </p:nvPicPr>
          <p:blipFill rotWithShape="1">
            <a:blip r:embed="rId5"/>
            <a:srcRect t="51642" b="41238"/>
            <a:stretch/>
          </p:blipFill>
          <p:spPr>
            <a:xfrm>
              <a:off x="6096000" y="3962400"/>
              <a:ext cx="2978387" cy="132609"/>
            </a:xfrm>
            <a:prstGeom prst="rect">
              <a:avLst/>
            </a:prstGeom>
          </p:spPr>
        </p:pic>
      </p:grpSp>
      <p:grpSp>
        <p:nvGrpSpPr>
          <p:cNvPr id="11" name="Group 10">
            <a:extLst>
              <a:ext uri="{FF2B5EF4-FFF2-40B4-BE49-F238E27FC236}">
                <a16:creationId xmlns:a16="http://schemas.microsoft.com/office/drawing/2014/main" id="{DE0394D5-BB6B-1715-8CFC-192935F75C05}"/>
              </a:ext>
            </a:extLst>
          </p:cNvPr>
          <p:cNvGrpSpPr/>
          <p:nvPr/>
        </p:nvGrpSpPr>
        <p:grpSpPr>
          <a:xfrm>
            <a:off x="4572001" y="2971801"/>
            <a:ext cx="2978387" cy="1292319"/>
            <a:chOff x="4572001" y="2971801"/>
            <a:chExt cx="2978387" cy="1292319"/>
          </a:xfrm>
        </p:grpSpPr>
        <p:pic>
          <p:nvPicPr>
            <p:cNvPr id="5" name="Picture 4"/>
            <p:cNvPicPr>
              <a:picLocks noChangeAspect="1"/>
            </p:cNvPicPr>
            <p:nvPr/>
          </p:nvPicPr>
          <p:blipFill rotWithShape="1">
            <a:blip r:embed="rId5"/>
            <a:srcRect b="30619"/>
            <a:stretch/>
          </p:blipFill>
          <p:spPr>
            <a:xfrm>
              <a:off x="4572001" y="2971801"/>
              <a:ext cx="2978387" cy="1292319"/>
            </a:xfrm>
            <a:prstGeom prst="rect">
              <a:avLst/>
            </a:prstGeom>
          </p:spPr>
        </p:pic>
        <p:pic>
          <p:nvPicPr>
            <p:cNvPr id="10" name="Picture 9" descr="A white square with blue and black text&#10;&#10;AI-generated content may be incorrect.">
              <a:extLst>
                <a:ext uri="{FF2B5EF4-FFF2-40B4-BE49-F238E27FC236}">
                  <a16:creationId xmlns:a16="http://schemas.microsoft.com/office/drawing/2014/main" id="{168F3B4B-2B34-349C-C87C-0D3B78A44BF1}"/>
                </a:ext>
              </a:extLst>
            </p:cNvPr>
            <p:cNvPicPr>
              <a:picLocks noChangeAspect="1"/>
            </p:cNvPicPr>
            <p:nvPr/>
          </p:nvPicPr>
          <p:blipFill>
            <a:blip r:embed="rId6" cstate="print">
              <a:extLst>
                <a:ext uri="{28A0092B-C50C-407E-A947-70E740481C1C}">
                  <a14:useLocalDpi xmlns:a14="http://schemas.microsoft.com/office/drawing/2010/main" val="0"/>
                </a:ext>
              </a:extLst>
            </a:blip>
            <a:srcRect l="43125" t="30822" r="47029" b="48536"/>
            <a:stretch/>
          </p:blipFill>
          <p:spPr>
            <a:xfrm>
              <a:off x="4838700" y="3305175"/>
              <a:ext cx="548072" cy="646331"/>
            </a:xfrm>
            <a:prstGeom prst="rect">
              <a:avLst/>
            </a:prstGeom>
          </p:spPr>
        </p:pic>
      </p:grpSp>
    </p:spTree>
    <p:extLst>
      <p:ext uri="{BB962C8B-B14F-4D97-AF65-F5344CB8AC3E}">
        <p14:creationId xmlns:p14="http://schemas.microsoft.com/office/powerpoint/2010/main" val="267319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C51E3-E400-E711-7DB0-56A2F8767F41}"/>
              </a:ext>
            </a:extLst>
          </p:cNvPr>
          <p:cNvPicPr>
            <a:picLocks noChangeAspect="1"/>
          </p:cNvPicPr>
          <p:nvPr/>
        </p:nvPicPr>
        <p:blipFill>
          <a:blip r:embed="rId3"/>
          <a:stretch>
            <a:fillRect/>
          </a:stretch>
        </p:blipFill>
        <p:spPr>
          <a:xfrm>
            <a:off x="942975" y="898011"/>
            <a:ext cx="5934732" cy="5061977"/>
          </a:xfrm>
          <a:prstGeom prst="rect">
            <a:avLst/>
          </a:prstGeom>
        </p:spPr>
      </p:pic>
    </p:spTree>
    <p:extLst>
      <p:ext uri="{BB962C8B-B14F-4D97-AF65-F5344CB8AC3E}">
        <p14:creationId xmlns:p14="http://schemas.microsoft.com/office/powerpoint/2010/main" val="3147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0" y="4419601"/>
            <a:ext cx="6934200" cy="1138773"/>
          </a:xfrm>
          <a:prstGeom prst="rect">
            <a:avLst/>
          </a:prstGeom>
          <a:solidFill>
            <a:schemeClr val="bg1">
              <a:lumMod val="85000"/>
              <a:alpha val="50000"/>
            </a:schemeClr>
          </a:solidFill>
        </p:spPr>
        <p:txBody>
          <a:bodyPr wrap="square" rtlCol="0">
            <a:spAutoFit/>
          </a:bodyPr>
          <a:lstStyle/>
          <a:p>
            <a:pPr algn="ctr"/>
            <a:r>
              <a:rPr lang="en-US" sz="6800" spc="600" dirty="0">
                <a:solidFill>
                  <a:srgbClr val="7E000D"/>
                </a:solidFill>
                <a:latin typeface="Raleway ExtraBold"/>
                <a:cs typeface="Raleway ExtraBold"/>
              </a:rPr>
              <a:t>  always</a:t>
            </a:r>
          </a:p>
        </p:txBody>
      </p:sp>
      <p:sp>
        <p:nvSpPr>
          <p:cNvPr id="3" name="Rectangle 2"/>
          <p:cNvSpPr/>
          <p:nvPr/>
        </p:nvSpPr>
        <p:spPr>
          <a:xfrm>
            <a:off x="3810000" y="4798077"/>
            <a:ext cx="8153400" cy="646331"/>
          </a:xfrm>
          <a:prstGeom prst="rect">
            <a:avLst/>
          </a:prstGeom>
          <a:noFill/>
        </p:spPr>
        <p:txBody>
          <a:bodyPr wrap="square">
            <a:spAutoFit/>
          </a:bodyPr>
          <a:lstStyle/>
          <a:p>
            <a:r>
              <a:rPr lang="en-US" sz="3600" spc="-150" dirty="0">
                <a:solidFill>
                  <a:srgbClr val="7F7F7F"/>
                </a:solidFill>
                <a:latin typeface="Raleway Regular"/>
                <a:cs typeface="Raleway Regular"/>
              </a:rPr>
              <a:t>these will                                      be a </a:t>
            </a:r>
          </a:p>
        </p:txBody>
      </p:sp>
      <p:sp>
        <p:nvSpPr>
          <p:cNvPr id="4" name="Rectangle 3"/>
          <p:cNvSpPr/>
          <p:nvPr/>
        </p:nvSpPr>
        <p:spPr>
          <a:xfrm>
            <a:off x="6324600" y="5713855"/>
            <a:ext cx="5867400" cy="646331"/>
          </a:xfrm>
          <a:prstGeom prst="rect">
            <a:avLst/>
          </a:prstGeom>
          <a:noFill/>
        </p:spPr>
        <p:txBody>
          <a:bodyPr wrap="square">
            <a:spAutoFit/>
          </a:bodyPr>
          <a:lstStyle/>
          <a:p>
            <a:pPr algn="ctr"/>
            <a:r>
              <a:rPr lang="en-US" sz="3600" spc="-150" dirty="0">
                <a:solidFill>
                  <a:srgbClr val="0C5351"/>
                </a:solidFill>
                <a:latin typeface="Raleway ExtraBold"/>
                <a:cs typeface="Raleway ExtraBold"/>
              </a:rPr>
              <a:t>part of IT operations</a:t>
            </a:r>
          </a:p>
        </p:txBody>
      </p:sp>
      <p:pic>
        <p:nvPicPr>
          <p:cNvPr id="2" name="Picture 1"/>
          <p:cNvPicPr>
            <a:picLocks noChangeAspect="1"/>
          </p:cNvPicPr>
          <p:nvPr/>
        </p:nvPicPr>
        <p:blipFill>
          <a:blip r:embed="rId3"/>
          <a:stretch>
            <a:fillRect/>
          </a:stretch>
        </p:blipFill>
        <p:spPr>
          <a:xfrm>
            <a:off x="2590800" y="3048000"/>
            <a:ext cx="1016000" cy="1016000"/>
          </a:xfrm>
          <a:prstGeom prst="rect">
            <a:avLst/>
          </a:prstGeom>
        </p:spPr>
      </p:pic>
      <p:grpSp>
        <p:nvGrpSpPr>
          <p:cNvPr id="9" name="Group 8"/>
          <p:cNvGrpSpPr/>
          <p:nvPr/>
        </p:nvGrpSpPr>
        <p:grpSpPr>
          <a:xfrm>
            <a:off x="7620001" y="3352801"/>
            <a:ext cx="2978387" cy="742209"/>
            <a:chOff x="6096000" y="3352800"/>
            <a:chExt cx="2978387" cy="742209"/>
          </a:xfrm>
        </p:grpSpPr>
        <p:pic>
          <p:nvPicPr>
            <p:cNvPr id="6" name="Picture 5"/>
            <p:cNvPicPr>
              <a:picLocks noChangeAspect="1"/>
            </p:cNvPicPr>
            <p:nvPr/>
          </p:nvPicPr>
          <p:blipFill>
            <a:blip r:embed="rId4"/>
            <a:stretch>
              <a:fillRect/>
            </a:stretch>
          </p:blipFill>
          <p:spPr>
            <a:xfrm>
              <a:off x="6200654" y="3352800"/>
              <a:ext cx="2802705" cy="726481"/>
            </a:xfrm>
            <a:prstGeom prst="rect">
              <a:avLst/>
            </a:prstGeom>
          </p:spPr>
        </p:pic>
        <p:pic>
          <p:nvPicPr>
            <p:cNvPr id="8" name="Picture 7"/>
            <p:cNvPicPr>
              <a:picLocks noChangeAspect="1"/>
            </p:cNvPicPr>
            <p:nvPr/>
          </p:nvPicPr>
          <p:blipFill rotWithShape="1">
            <a:blip r:embed="rId5"/>
            <a:srcRect t="51642" b="41238"/>
            <a:stretch/>
          </p:blipFill>
          <p:spPr>
            <a:xfrm>
              <a:off x="6096000" y="3962400"/>
              <a:ext cx="2978387" cy="132609"/>
            </a:xfrm>
            <a:prstGeom prst="rect">
              <a:avLst/>
            </a:prstGeom>
          </p:spPr>
        </p:pic>
      </p:grpSp>
      <p:grpSp>
        <p:nvGrpSpPr>
          <p:cNvPr id="10" name="Group 9">
            <a:extLst>
              <a:ext uri="{FF2B5EF4-FFF2-40B4-BE49-F238E27FC236}">
                <a16:creationId xmlns:a16="http://schemas.microsoft.com/office/drawing/2014/main" id="{A0248451-8314-F8A0-49A9-9150D9BA4E82}"/>
              </a:ext>
            </a:extLst>
          </p:cNvPr>
          <p:cNvGrpSpPr/>
          <p:nvPr/>
        </p:nvGrpSpPr>
        <p:grpSpPr>
          <a:xfrm>
            <a:off x="4572001" y="2971801"/>
            <a:ext cx="2978387" cy="1292319"/>
            <a:chOff x="4572001" y="2971801"/>
            <a:chExt cx="2978387" cy="1292319"/>
          </a:xfrm>
        </p:grpSpPr>
        <p:pic>
          <p:nvPicPr>
            <p:cNvPr id="11" name="Picture 10">
              <a:extLst>
                <a:ext uri="{FF2B5EF4-FFF2-40B4-BE49-F238E27FC236}">
                  <a16:creationId xmlns:a16="http://schemas.microsoft.com/office/drawing/2014/main" id="{B9727635-A46A-9BB8-34B1-29F5B2490D2F}"/>
                </a:ext>
              </a:extLst>
            </p:cNvPr>
            <p:cNvPicPr>
              <a:picLocks noChangeAspect="1"/>
            </p:cNvPicPr>
            <p:nvPr/>
          </p:nvPicPr>
          <p:blipFill rotWithShape="1">
            <a:blip r:embed="rId5"/>
            <a:srcRect b="30619"/>
            <a:stretch/>
          </p:blipFill>
          <p:spPr>
            <a:xfrm>
              <a:off x="4572001" y="2971801"/>
              <a:ext cx="2978387" cy="1292319"/>
            </a:xfrm>
            <a:prstGeom prst="rect">
              <a:avLst/>
            </a:prstGeom>
          </p:spPr>
        </p:pic>
        <p:pic>
          <p:nvPicPr>
            <p:cNvPr id="12" name="Picture 11" descr="A white square with blue and black text&#10;&#10;AI-generated content may be incorrect.">
              <a:extLst>
                <a:ext uri="{FF2B5EF4-FFF2-40B4-BE49-F238E27FC236}">
                  <a16:creationId xmlns:a16="http://schemas.microsoft.com/office/drawing/2014/main" id="{72444BE1-790C-81F2-D453-A90FF0447040}"/>
                </a:ext>
              </a:extLst>
            </p:cNvPr>
            <p:cNvPicPr>
              <a:picLocks noChangeAspect="1"/>
            </p:cNvPicPr>
            <p:nvPr/>
          </p:nvPicPr>
          <p:blipFill>
            <a:blip r:embed="rId6" cstate="print">
              <a:extLst>
                <a:ext uri="{28A0092B-C50C-407E-A947-70E740481C1C}">
                  <a14:useLocalDpi xmlns:a14="http://schemas.microsoft.com/office/drawing/2010/main" val="0"/>
                </a:ext>
              </a:extLst>
            </a:blip>
            <a:srcRect l="43125" t="30822" r="47029" b="48536"/>
            <a:stretch/>
          </p:blipFill>
          <p:spPr>
            <a:xfrm>
              <a:off x="4838700" y="3305175"/>
              <a:ext cx="548072" cy="646331"/>
            </a:xfrm>
            <a:prstGeom prst="rect">
              <a:avLst/>
            </a:prstGeom>
          </p:spPr>
        </p:pic>
      </p:grpSp>
    </p:spTree>
    <p:extLst>
      <p:ext uri="{BB962C8B-B14F-4D97-AF65-F5344CB8AC3E}">
        <p14:creationId xmlns:p14="http://schemas.microsoft.com/office/powerpoint/2010/main" val="35772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8721202191_fbfa8c84ba_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5703"/>
            <a:ext cx="12192000" cy="8075222"/>
          </a:xfrm>
          <a:prstGeom prst="rect">
            <a:avLst/>
          </a:prstGeom>
        </p:spPr>
      </p:pic>
      <p:sp>
        <p:nvSpPr>
          <p:cNvPr id="6" name="Oval 5"/>
          <p:cNvSpPr>
            <a:spLocks noChangeAspect="1"/>
          </p:cNvSpPr>
          <p:nvPr/>
        </p:nvSpPr>
        <p:spPr>
          <a:xfrm>
            <a:off x="1828800" y="3048000"/>
            <a:ext cx="2895600" cy="2895600"/>
          </a:xfrm>
          <a:prstGeom prst="ellipse">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05000" y="3757316"/>
            <a:ext cx="2743200" cy="1631216"/>
          </a:xfrm>
          <a:prstGeom prst="rect">
            <a:avLst/>
          </a:prstGeom>
          <a:noFill/>
        </p:spPr>
        <p:txBody>
          <a:bodyPr wrap="square" rtlCol="0">
            <a:spAutoFit/>
          </a:bodyPr>
          <a:lstStyle/>
          <a:p>
            <a:pPr algn="ctr"/>
            <a:r>
              <a:rPr lang="en-US" sz="2000" dirty="0">
                <a:solidFill>
                  <a:schemeClr val="bg1">
                    <a:lumMod val="85000"/>
                  </a:schemeClr>
                </a:solidFill>
                <a:latin typeface="Raleway Regular"/>
                <a:cs typeface="Raleway Regular"/>
              </a:rPr>
              <a:t>we need to prepare a</a:t>
            </a:r>
          </a:p>
          <a:p>
            <a:pPr algn="ctr"/>
            <a:r>
              <a:rPr lang="en-US" sz="4000" spc="600" dirty="0">
                <a:solidFill>
                  <a:srgbClr val="C1A56D"/>
                </a:solidFill>
                <a:latin typeface="Raleway ExtraBold"/>
                <a:cs typeface="Raleway ExtraBold"/>
              </a:rPr>
              <a:t>path</a:t>
            </a:r>
            <a:endParaRPr lang="en-US" sz="2900" spc="600" dirty="0">
              <a:solidFill>
                <a:schemeClr val="bg1">
                  <a:lumMod val="85000"/>
                </a:schemeClr>
              </a:solidFill>
              <a:latin typeface="Raleway ExtraBold"/>
              <a:cs typeface="Raleway ExtraBold"/>
            </a:endParaRPr>
          </a:p>
          <a:p>
            <a:pPr algn="ctr"/>
            <a:r>
              <a:rPr lang="en-US" sz="2000" dirty="0">
                <a:solidFill>
                  <a:schemeClr val="bg1">
                    <a:lumMod val="85000"/>
                  </a:schemeClr>
                </a:solidFill>
                <a:latin typeface="Raleway Regular"/>
                <a:cs typeface="Raleway Regular"/>
              </a:rPr>
              <a:t>to get to our next destination</a:t>
            </a:r>
          </a:p>
        </p:txBody>
      </p:sp>
    </p:spTree>
    <p:extLst>
      <p:ext uri="{BB962C8B-B14F-4D97-AF65-F5344CB8AC3E}">
        <p14:creationId xmlns:p14="http://schemas.microsoft.com/office/powerpoint/2010/main" val="209975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82176" y="-161925"/>
            <a:ext cx="2895600" cy="9248686"/>
          </a:xfrm>
          <a:prstGeom prst="rect">
            <a:avLst/>
          </a:prstGeom>
          <a:noFill/>
        </p:spPr>
        <p:txBody>
          <a:bodyPr wrap="square" rtlCol="0">
            <a:spAutoFit/>
          </a:bodyPr>
          <a:lstStyle/>
          <a:p>
            <a:pPr algn="ctr"/>
            <a:r>
              <a:rPr lang="en-US" sz="59500" dirty="0">
                <a:solidFill>
                  <a:srgbClr val="D9D9D9"/>
                </a:solidFill>
                <a:latin typeface="ChunkFive Ex"/>
                <a:cs typeface="ChunkFive Ex"/>
              </a:rPr>
              <a:t>?</a:t>
            </a:r>
            <a:endParaRPr lang="en-US" sz="59500" b="1" spc="300" dirty="0">
              <a:solidFill>
                <a:srgbClr val="D9D9D9"/>
              </a:solidFill>
              <a:latin typeface="ChunkFive Ex"/>
              <a:cs typeface="ChunkFive Ex"/>
            </a:endParaRPr>
          </a:p>
        </p:txBody>
      </p:sp>
      <p:sp>
        <p:nvSpPr>
          <p:cNvPr id="10" name="TextBox 9"/>
          <p:cNvSpPr txBox="1"/>
          <p:nvPr/>
        </p:nvSpPr>
        <p:spPr>
          <a:xfrm>
            <a:off x="1247774" y="4174510"/>
            <a:ext cx="10086975" cy="2462213"/>
          </a:xfrm>
          <a:prstGeom prst="rect">
            <a:avLst/>
          </a:prstGeom>
          <a:noFill/>
        </p:spPr>
        <p:txBody>
          <a:bodyPr wrap="square" rtlCol="0">
            <a:spAutoFit/>
          </a:bodyPr>
          <a:lstStyle/>
          <a:p>
            <a:pPr algn="ctr"/>
            <a:r>
              <a:rPr lang="en-US" sz="8800" dirty="0">
                <a:solidFill>
                  <a:schemeClr val="bg1">
                    <a:lumMod val="50000"/>
                  </a:schemeClr>
                </a:solidFill>
                <a:latin typeface="Raleway Regular"/>
                <a:cs typeface="Raleway Regular"/>
              </a:rPr>
              <a:t>how I prepare for</a:t>
            </a:r>
            <a:endParaRPr lang="en-US" sz="8800" i="1" dirty="0">
              <a:solidFill>
                <a:schemeClr val="bg1">
                  <a:lumMod val="50000"/>
                </a:schemeClr>
              </a:solidFill>
              <a:latin typeface="Raleway Regular"/>
              <a:cs typeface="Raleway Regular"/>
            </a:endParaRPr>
          </a:p>
          <a:p>
            <a:pPr algn="ctr"/>
            <a:r>
              <a:rPr lang="en-US" sz="6600" spc="-150" dirty="0">
                <a:solidFill>
                  <a:srgbClr val="0C5351"/>
                </a:solidFill>
                <a:latin typeface="Raleway ExtraBold"/>
                <a:cs typeface="Raleway ExtraBold"/>
              </a:rPr>
              <a:t>UPGRADE </a:t>
            </a:r>
            <a:r>
              <a:rPr lang="en-US" sz="6600" spc="600" dirty="0">
                <a:solidFill>
                  <a:schemeClr val="bg1">
                    <a:lumMod val="50000"/>
                  </a:schemeClr>
                </a:solidFill>
                <a:latin typeface="Raleway Regular"/>
                <a:cs typeface="Raleway Regular"/>
              </a:rPr>
              <a:t>&amp;</a:t>
            </a:r>
            <a:r>
              <a:rPr lang="en-US" sz="6600" spc="-150" dirty="0">
                <a:solidFill>
                  <a:srgbClr val="0C5351"/>
                </a:solidFill>
                <a:latin typeface="Raleway ExtraBold"/>
                <a:cs typeface="Raleway ExtraBold"/>
              </a:rPr>
              <a:t>MIGRATION</a:t>
            </a:r>
            <a:endParaRPr lang="en-US" sz="11500" spc="-150" dirty="0">
              <a:solidFill>
                <a:srgbClr val="0C5351"/>
              </a:solidFill>
              <a:latin typeface="Raleway ExtraBold"/>
              <a:cs typeface="Raleway ExtraBold"/>
            </a:endParaRPr>
          </a:p>
        </p:txBody>
      </p:sp>
    </p:spTree>
    <p:extLst>
      <p:ext uri="{BB962C8B-B14F-4D97-AF65-F5344CB8AC3E}">
        <p14:creationId xmlns:p14="http://schemas.microsoft.com/office/powerpoint/2010/main" val="206250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pSp>
        <p:nvGrpSpPr>
          <p:cNvPr id="8" name="Group 1216"/>
          <p:cNvGrpSpPr>
            <a:grpSpLocks noChangeAspect="1"/>
          </p:cNvGrpSpPr>
          <p:nvPr/>
        </p:nvGrpSpPr>
        <p:grpSpPr bwMode="auto">
          <a:xfrm rot="647883">
            <a:off x="529993" y="6013698"/>
            <a:ext cx="243840" cy="243840"/>
            <a:chOff x="8400256" y="3573016"/>
            <a:chExt cx="423863" cy="422275"/>
          </a:xfrm>
          <a:solidFill>
            <a:schemeClr val="tx2"/>
          </a:solidFill>
        </p:grpSpPr>
        <p:sp>
          <p:nvSpPr>
            <p:cNvPr id="10" name="Oval 315"/>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400">
                <a:solidFill>
                  <a:schemeClr val="accent1"/>
                </a:solidFill>
              </a:endParaRPr>
            </a:p>
          </p:txBody>
        </p:sp>
        <p:sp>
          <p:nvSpPr>
            <p:cNvPr id="11" name="Rectangle 316"/>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400">
                <a:solidFill>
                  <a:schemeClr val="accent1"/>
                </a:solidFill>
              </a:endParaRPr>
            </a:p>
          </p:txBody>
        </p:sp>
        <p:sp>
          <p:nvSpPr>
            <p:cNvPr id="12" name="Freeform 317"/>
            <p:cNvSpPr>
              <a:spLocks/>
            </p:cNvSpPr>
            <p:nvPr/>
          </p:nvSpPr>
          <p:spPr bwMode="auto">
            <a:xfrm>
              <a:off x="8551069" y="3706366"/>
              <a:ext cx="273050" cy="288925"/>
            </a:xfrm>
            <a:custGeom>
              <a:avLst/>
              <a:gdLst>
                <a:gd name="T0" fmla="*/ 167173 w 196"/>
                <a:gd name="T1" fmla="*/ 0 h 207"/>
                <a:gd name="T2" fmla="*/ 84980 w 196"/>
                <a:gd name="T3" fmla="*/ 44665 h 207"/>
                <a:gd name="T4" fmla="*/ 83587 w 196"/>
                <a:gd name="T5" fmla="*/ 44665 h 207"/>
                <a:gd name="T6" fmla="*/ 83587 w 196"/>
                <a:gd name="T7" fmla="*/ 6979 h 207"/>
                <a:gd name="T8" fmla="*/ 0 w 196"/>
                <a:gd name="T9" fmla="*/ 6979 h 207"/>
                <a:gd name="T10" fmla="*/ 0 w 196"/>
                <a:gd name="T11" fmla="*/ 288925 h 207"/>
                <a:gd name="T12" fmla="*/ 87766 w 196"/>
                <a:gd name="T13" fmla="*/ 288925 h 207"/>
                <a:gd name="T14" fmla="*/ 87766 w 196"/>
                <a:gd name="T15" fmla="*/ 149348 h 207"/>
                <a:gd name="T16" fmla="*/ 139311 w 196"/>
                <a:gd name="T17" fmla="*/ 76768 h 207"/>
                <a:gd name="T18" fmla="*/ 185284 w 196"/>
                <a:gd name="T19" fmla="*/ 152139 h 207"/>
                <a:gd name="T20" fmla="*/ 185284 w 196"/>
                <a:gd name="T21" fmla="*/ 288925 h 207"/>
                <a:gd name="T22" fmla="*/ 273050 w 196"/>
                <a:gd name="T23" fmla="*/ 288925 h 207"/>
                <a:gd name="T24" fmla="*/ 273050 w 196"/>
                <a:gd name="T25" fmla="*/ 133994 h 207"/>
                <a:gd name="T26" fmla="*/ 16717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chemeClr val="accent1"/>
                </a:solidFill>
              </a:endParaRPr>
            </a:p>
          </p:txBody>
        </p:sp>
      </p:grpSp>
      <p:sp>
        <p:nvSpPr>
          <p:cNvPr id="9" name="Freeform 318"/>
          <p:cNvSpPr>
            <a:spLocks noChangeAspect="1"/>
          </p:cNvSpPr>
          <p:nvPr/>
        </p:nvSpPr>
        <p:spPr bwMode="auto">
          <a:xfrm rot="711818">
            <a:off x="485819" y="5713738"/>
            <a:ext cx="334764" cy="274320"/>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sz="2400">
              <a:solidFill>
                <a:schemeClr val="accent1"/>
              </a:solidFill>
            </a:endParaRPr>
          </a:p>
        </p:txBody>
      </p:sp>
      <p:sp>
        <p:nvSpPr>
          <p:cNvPr id="16" name="TextBox 15"/>
          <p:cNvSpPr txBox="1"/>
          <p:nvPr/>
        </p:nvSpPr>
        <p:spPr>
          <a:xfrm>
            <a:off x="749630" y="998763"/>
            <a:ext cx="6051220" cy="3200876"/>
          </a:xfrm>
          <a:prstGeom prst="rect">
            <a:avLst/>
          </a:prstGeom>
          <a:noFill/>
        </p:spPr>
        <p:txBody>
          <a:bodyPr wrap="square" rtlCol="0">
            <a:spAutoFit/>
          </a:bodyPr>
          <a:lstStyle/>
          <a:p>
            <a:pPr algn="ctr"/>
            <a:endParaRPr lang="en-US" sz="4000" b="1" spc="400" dirty="0">
              <a:solidFill>
                <a:srgbClr val="0C5351"/>
              </a:solidFill>
              <a:latin typeface="Segoe UI" panose="020B0502040204020203" pitchFamily="34" charset="0"/>
              <a:cs typeface="Segoe UI" panose="020B0502040204020203" pitchFamily="34" charset="0"/>
            </a:endParaRPr>
          </a:p>
          <a:p>
            <a:pPr algn="ctr"/>
            <a:r>
              <a:rPr lang="en-US" sz="9600" b="1" spc="600" dirty="0">
                <a:solidFill>
                  <a:srgbClr val="003A78"/>
                </a:solidFill>
                <a:latin typeface="Segoe UI" panose="020B0502040204020203" pitchFamily="34" charset="0"/>
                <a:cs typeface="Segoe UI" panose="020B0502040204020203" pitchFamily="34" charset="0"/>
              </a:rPr>
              <a:t>EDWIN</a:t>
            </a:r>
            <a:r>
              <a:rPr lang="en-US" sz="6000" b="1" spc="400" dirty="0">
                <a:solidFill>
                  <a:srgbClr val="003A78"/>
                </a:solidFill>
                <a:latin typeface="Segoe UI" panose="020B0502040204020203" pitchFamily="34" charset="0"/>
                <a:cs typeface="Segoe UI" panose="020B0502040204020203" pitchFamily="34" charset="0"/>
              </a:rPr>
              <a:t> </a:t>
            </a:r>
          </a:p>
          <a:p>
            <a:pPr algn="ctr"/>
            <a:r>
              <a:rPr lang="en-US" sz="6600" spc="-150" dirty="0">
                <a:solidFill>
                  <a:srgbClr val="003A78"/>
                </a:solidFill>
                <a:latin typeface="Segoe UI" panose="020B0502040204020203" pitchFamily="34" charset="0"/>
                <a:cs typeface="Segoe UI" panose="020B0502040204020203" pitchFamily="34" charset="0"/>
              </a:rPr>
              <a:t>SARMIENTO</a:t>
            </a:r>
            <a:endParaRPr lang="en-US" sz="4000" spc="-150" dirty="0">
              <a:solidFill>
                <a:srgbClr val="003A78"/>
              </a:solidFill>
              <a:latin typeface="Segoe UI" panose="020B0502040204020203" pitchFamily="34" charset="0"/>
              <a:cs typeface="Segoe UI" panose="020B0502040204020203" pitchFamily="34" charset="0"/>
            </a:endParaRPr>
          </a:p>
        </p:txBody>
      </p:sp>
      <p:sp>
        <p:nvSpPr>
          <p:cNvPr id="17" name="TextBox 16"/>
          <p:cNvSpPr txBox="1"/>
          <p:nvPr/>
        </p:nvSpPr>
        <p:spPr>
          <a:xfrm>
            <a:off x="839229" y="4800540"/>
            <a:ext cx="6446944" cy="1569660"/>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https://LearnSQLServerHADR.com</a:t>
            </a:r>
          </a:p>
          <a:p>
            <a:r>
              <a:rPr lang="en-US" sz="2400" dirty="0" err="1">
                <a:solidFill>
                  <a:schemeClr val="bg1">
                    <a:lumMod val="50000"/>
                  </a:schemeClr>
                </a:solidFill>
                <a:latin typeface="Segoe UI" panose="020B0502040204020203" pitchFamily="34" charset="0"/>
                <a:cs typeface="Segoe UI" panose="020B0502040204020203" pitchFamily="34" charset="0"/>
              </a:rPr>
              <a:t>edwin@EdwinMSarmiento.com</a:t>
            </a:r>
            <a:endParaRPr lang="en-US" sz="2400" dirty="0">
              <a:solidFill>
                <a:schemeClr val="bg1">
                  <a:lumMod val="50000"/>
                </a:schemeClr>
              </a:solidFill>
              <a:latin typeface="Segoe UI" panose="020B0502040204020203" pitchFamily="34" charset="0"/>
              <a:cs typeface="Segoe UI" panose="020B0502040204020203" pitchFamily="34" charset="0"/>
            </a:endParaRPr>
          </a:p>
          <a:p>
            <a:r>
              <a:rPr lang="en-US" sz="2400" dirty="0">
                <a:solidFill>
                  <a:schemeClr val="bg1">
                    <a:lumMod val="50000"/>
                  </a:schemeClr>
                </a:solidFill>
                <a:latin typeface="Segoe UI" panose="020B0502040204020203" pitchFamily="34" charset="0"/>
                <a:cs typeface="Segoe UI" panose="020B0502040204020203" pitchFamily="34" charset="0"/>
              </a:rPr>
              <a:t>@</a:t>
            </a:r>
            <a:r>
              <a:rPr lang="en-US" sz="2400" b="1" dirty="0" err="1">
                <a:solidFill>
                  <a:schemeClr val="bg1">
                    <a:lumMod val="50000"/>
                  </a:schemeClr>
                </a:solidFill>
                <a:latin typeface="Segoe UI" panose="020B0502040204020203" pitchFamily="34" charset="0"/>
                <a:cs typeface="Segoe UI" panose="020B0502040204020203" pitchFamily="34" charset="0"/>
              </a:rPr>
              <a:t>EdwinMSarmiento</a:t>
            </a:r>
            <a:endParaRPr lang="en-US" sz="2400" b="1" dirty="0">
              <a:solidFill>
                <a:schemeClr val="bg1">
                  <a:lumMod val="50000"/>
                </a:schemeClr>
              </a:solidFill>
              <a:latin typeface="Segoe UI" panose="020B0502040204020203" pitchFamily="34" charset="0"/>
              <a:cs typeface="Segoe UI" panose="020B0502040204020203" pitchFamily="34" charset="0"/>
            </a:endParaRPr>
          </a:p>
          <a:p>
            <a:r>
              <a:rPr lang="en-US" sz="2400" dirty="0">
                <a:solidFill>
                  <a:schemeClr val="bg1">
                    <a:lumMod val="50000"/>
                  </a:schemeClr>
                </a:solidFill>
                <a:latin typeface="Segoe UI" panose="020B0502040204020203" pitchFamily="34" charset="0"/>
                <a:cs typeface="Segoe UI" panose="020B0502040204020203" pitchFamily="34" charset="0"/>
              </a:rPr>
              <a:t>http://ca.linkedin.com/in/</a:t>
            </a:r>
            <a:r>
              <a:rPr lang="en-US" sz="2400" b="1" dirty="0">
                <a:solidFill>
                  <a:schemeClr val="bg1">
                    <a:lumMod val="50000"/>
                  </a:schemeClr>
                </a:solidFill>
                <a:latin typeface="Segoe UI" panose="020B0502040204020203" pitchFamily="34" charset="0"/>
                <a:cs typeface="Segoe UI" panose="020B0502040204020203" pitchFamily="34" charset="0"/>
              </a:rPr>
              <a:t>EdwinMSarmiento</a:t>
            </a:r>
          </a:p>
        </p:txBody>
      </p:sp>
      <p:pic>
        <p:nvPicPr>
          <p:cNvPr id="20" name="Picture 19"/>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15402">
            <a:off x="512859" y="4862691"/>
            <a:ext cx="388333" cy="388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2" descr="http://socialogicmarketing.com/wordpress/wp-content/uploads/2012/09/Email-icon-square.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1998">
            <a:off x="417961" y="5199569"/>
            <a:ext cx="531764" cy="536448"/>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438152" y="4366826"/>
            <a:ext cx="6636736" cy="387798"/>
          </a:xfrm>
          <a:prstGeom prst="rect">
            <a:avLst/>
          </a:prstGeom>
          <a:noFill/>
        </p:spPr>
        <p:txBody>
          <a:bodyPr wrap="square" rtlCol="0">
            <a:spAutoFit/>
          </a:bodyPr>
          <a:lstStyle/>
          <a:p>
            <a:pPr algn="ctr"/>
            <a:r>
              <a:rPr lang="en-US" sz="1920" dirty="0">
                <a:solidFill>
                  <a:schemeClr val="bg1">
                    <a:lumMod val="50000"/>
                  </a:schemeClr>
                </a:solidFill>
                <a:latin typeface="Segoe UI" panose="020B0502040204020203" pitchFamily="34" charset="0"/>
                <a:cs typeface="Segoe UI" panose="020B0502040204020203" pitchFamily="34" charset="0"/>
              </a:rPr>
              <a:t>Microsoft MVP/Microsoft Certified Master: SQL Server</a:t>
            </a:r>
          </a:p>
        </p:txBody>
      </p:sp>
      <p:cxnSp>
        <p:nvCxnSpPr>
          <p:cNvPr id="13" name="Straight Connector 12"/>
          <p:cNvCxnSpPr/>
          <p:nvPr/>
        </p:nvCxnSpPr>
        <p:spPr>
          <a:xfrm>
            <a:off x="766425" y="4146550"/>
            <a:ext cx="6009025"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4C91562-3654-286A-5A28-C2E4142BD62A}"/>
              </a:ext>
            </a:extLst>
          </p:cNvPr>
          <p:cNvCxnSpPr/>
          <p:nvPr/>
        </p:nvCxnSpPr>
        <p:spPr>
          <a:xfrm>
            <a:off x="777763" y="4561452"/>
            <a:ext cx="16459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86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BDDC3-3D53-ED3A-BB89-41D83453E6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E7E6990-AEC1-B4CD-42B2-360AB445626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 y="-822860"/>
            <a:ext cx="12207090" cy="8138060"/>
          </a:xfrm>
          <a:prstGeom prst="rect">
            <a:avLst/>
          </a:prstGeom>
          <a:solidFill>
            <a:schemeClr val="accent3"/>
          </a:solidFill>
        </p:spPr>
      </p:pic>
      <p:sp>
        <p:nvSpPr>
          <p:cNvPr id="7" name="TextBox 6">
            <a:extLst>
              <a:ext uri="{FF2B5EF4-FFF2-40B4-BE49-F238E27FC236}">
                <a16:creationId xmlns:a16="http://schemas.microsoft.com/office/drawing/2014/main" id="{E0A407A1-3B11-10DE-7C71-31DF8F0F7A92}"/>
              </a:ext>
            </a:extLst>
          </p:cNvPr>
          <p:cNvSpPr txBox="1"/>
          <p:nvPr/>
        </p:nvSpPr>
        <p:spPr>
          <a:xfrm>
            <a:off x="1535759" y="4236244"/>
            <a:ext cx="9144000" cy="769441"/>
          </a:xfrm>
          <a:prstGeom prst="rect">
            <a:avLst/>
          </a:prstGeom>
          <a:solidFill>
            <a:srgbClr val="939394"/>
          </a:solidFill>
        </p:spPr>
        <p:txBody>
          <a:bodyPr wrap="square" rtlCol="0">
            <a:spAutoFit/>
          </a:bodyPr>
          <a:lstStyle/>
          <a:p>
            <a:pPr algn="ctr"/>
            <a:r>
              <a:rPr lang="en-US" sz="4400" dirty="0">
                <a:solidFill>
                  <a:schemeClr val="bg1"/>
                </a:solidFill>
                <a:latin typeface="Raleway Light"/>
                <a:cs typeface="Raleway Light"/>
              </a:rPr>
              <a:t>failing</a:t>
            </a:r>
            <a:r>
              <a:rPr lang="en-US" sz="4400" spc="-420" dirty="0">
                <a:solidFill>
                  <a:schemeClr val="bg1"/>
                </a:solidFill>
                <a:latin typeface="Raleway Light"/>
                <a:cs typeface="Raleway Light"/>
              </a:rPr>
              <a:t> to </a:t>
            </a:r>
            <a:r>
              <a:rPr lang="en-US" sz="4400" spc="600" dirty="0">
                <a:solidFill>
                  <a:srgbClr val="7E000D"/>
                </a:solidFill>
                <a:latin typeface="Raleway ExtraBold"/>
                <a:cs typeface="Raleway ExtraBold"/>
              </a:rPr>
              <a:t>PLAN</a:t>
            </a:r>
            <a:r>
              <a:rPr lang="en-US" sz="4400" spc="300" dirty="0">
                <a:solidFill>
                  <a:srgbClr val="7E000D"/>
                </a:solidFill>
                <a:latin typeface="Raleway Light"/>
                <a:cs typeface="Raleway Light"/>
              </a:rPr>
              <a:t> </a:t>
            </a:r>
            <a:r>
              <a:rPr lang="en-US" sz="4400" spc="-420" dirty="0">
                <a:solidFill>
                  <a:schemeClr val="bg1"/>
                </a:solidFill>
                <a:latin typeface="Raleway Light"/>
                <a:cs typeface="Raleway Light"/>
              </a:rPr>
              <a:t>is </a:t>
            </a:r>
            <a:r>
              <a:rPr lang="en-US" sz="4400" dirty="0">
                <a:solidFill>
                  <a:schemeClr val="bg1"/>
                </a:solidFill>
                <a:latin typeface="Raleway Light"/>
                <a:cs typeface="Raleway Light"/>
              </a:rPr>
              <a:t>planning</a:t>
            </a:r>
            <a:r>
              <a:rPr lang="en-US" sz="4400" spc="-420" dirty="0">
                <a:solidFill>
                  <a:schemeClr val="bg1"/>
                </a:solidFill>
                <a:latin typeface="Raleway Light"/>
                <a:cs typeface="Raleway Light"/>
              </a:rPr>
              <a:t> to </a:t>
            </a:r>
            <a:r>
              <a:rPr lang="en-US" sz="4400" spc="600" dirty="0">
                <a:solidFill>
                  <a:srgbClr val="7E000D"/>
                </a:solidFill>
                <a:latin typeface="Raleway ExtraBold"/>
                <a:cs typeface="Raleway ExtraBold"/>
              </a:rPr>
              <a:t>FAIL</a:t>
            </a:r>
          </a:p>
        </p:txBody>
      </p:sp>
    </p:spTree>
    <p:extLst>
      <p:ext uri="{BB962C8B-B14F-4D97-AF65-F5344CB8AC3E}">
        <p14:creationId xmlns:p14="http://schemas.microsoft.com/office/powerpoint/2010/main" val="16691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6200" y="2567084"/>
            <a:ext cx="4801870" cy="1725295"/>
          </a:xfrm>
          <a:prstGeom prst="rect">
            <a:avLst/>
          </a:prstGeom>
        </p:spPr>
      </p:pic>
      <p:pic>
        <p:nvPicPr>
          <p:cNvPr id="16" name="Picture 15"/>
          <p:cNvPicPr>
            <a:picLocks noChangeAspect="1"/>
          </p:cNvPicPr>
          <p:nvPr/>
        </p:nvPicPr>
        <p:blipFill rotWithShape="1">
          <a:blip r:embed="rId4"/>
          <a:srcRect l="6977" t="5507" r="9120" b="7025"/>
          <a:stretch/>
        </p:blipFill>
        <p:spPr>
          <a:xfrm>
            <a:off x="3910452" y="2622290"/>
            <a:ext cx="1909498" cy="1592505"/>
          </a:xfrm>
          <a:prstGeom prst="rect">
            <a:avLst/>
          </a:prstGeom>
        </p:spPr>
      </p:pic>
      <p:pic>
        <p:nvPicPr>
          <p:cNvPr id="17" name="Picture 16"/>
          <p:cNvPicPr>
            <a:picLocks noChangeAspect="1"/>
          </p:cNvPicPr>
          <p:nvPr/>
        </p:nvPicPr>
        <p:blipFill rotWithShape="1">
          <a:blip r:embed="rId5"/>
          <a:srcRect l="5530" t="18950" r="4966" b="18710"/>
          <a:stretch/>
        </p:blipFill>
        <p:spPr>
          <a:xfrm>
            <a:off x="6158975" y="2612330"/>
            <a:ext cx="2216566" cy="1543850"/>
          </a:xfrm>
          <a:prstGeom prst="rect">
            <a:avLst/>
          </a:prstGeom>
        </p:spPr>
      </p:pic>
      <p:pic>
        <p:nvPicPr>
          <p:cNvPr id="18" name="Picture 17"/>
          <p:cNvPicPr>
            <a:picLocks noChangeAspect="1"/>
          </p:cNvPicPr>
          <p:nvPr/>
        </p:nvPicPr>
        <p:blipFill>
          <a:blip r:embed="rId6"/>
          <a:stretch>
            <a:fillRect/>
          </a:stretch>
        </p:blipFill>
        <p:spPr>
          <a:xfrm>
            <a:off x="8915400" y="2514600"/>
            <a:ext cx="1788160" cy="1788160"/>
          </a:xfrm>
          <a:prstGeom prst="rect">
            <a:avLst/>
          </a:prstGeom>
        </p:spPr>
      </p:pic>
      <p:sp>
        <p:nvSpPr>
          <p:cNvPr id="19" name="TextBox 18"/>
          <p:cNvSpPr txBox="1"/>
          <p:nvPr/>
        </p:nvSpPr>
        <p:spPr>
          <a:xfrm>
            <a:off x="1244195" y="4603489"/>
            <a:ext cx="2133600" cy="384721"/>
          </a:xfrm>
          <a:prstGeom prst="rect">
            <a:avLst/>
          </a:prstGeom>
          <a:noFill/>
        </p:spPr>
        <p:txBody>
          <a:bodyPr wrap="square" rtlCol="0">
            <a:spAutoFit/>
          </a:bodyPr>
          <a:lstStyle/>
          <a:p>
            <a:pPr algn="ctr"/>
            <a:r>
              <a:rPr lang="en-US" sz="1900" dirty="0">
                <a:solidFill>
                  <a:schemeClr val="bg1">
                    <a:lumMod val="50000"/>
                  </a:schemeClr>
                </a:solidFill>
                <a:latin typeface="Raleway ExtraBold"/>
                <a:cs typeface="Raleway ExtraBold"/>
              </a:rPr>
              <a:t>DESTINATION</a:t>
            </a:r>
          </a:p>
        </p:txBody>
      </p:sp>
      <p:sp>
        <p:nvSpPr>
          <p:cNvPr id="20" name="TextBox 19"/>
          <p:cNvSpPr txBox="1"/>
          <p:nvPr/>
        </p:nvSpPr>
        <p:spPr>
          <a:xfrm>
            <a:off x="3810000" y="4603489"/>
            <a:ext cx="2133600" cy="384721"/>
          </a:xfrm>
          <a:prstGeom prst="rect">
            <a:avLst/>
          </a:prstGeom>
          <a:noFill/>
        </p:spPr>
        <p:txBody>
          <a:bodyPr wrap="square" rtlCol="0">
            <a:spAutoFit/>
          </a:bodyPr>
          <a:lstStyle/>
          <a:p>
            <a:pPr algn="ctr"/>
            <a:r>
              <a:rPr lang="en-US" sz="1900" dirty="0">
                <a:solidFill>
                  <a:srgbClr val="0C5351"/>
                </a:solidFill>
                <a:latin typeface="Raleway ExtraBold"/>
                <a:cs typeface="Raleway ExtraBold"/>
              </a:rPr>
              <a:t>CONTENT</a:t>
            </a:r>
          </a:p>
        </p:txBody>
      </p:sp>
      <p:sp>
        <p:nvSpPr>
          <p:cNvPr id="21" name="TextBox 20"/>
          <p:cNvSpPr txBox="1"/>
          <p:nvPr/>
        </p:nvSpPr>
        <p:spPr>
          <a:xfrm>
            <a:off x="6185430" y="4616713"/>
            <a:ext cx="2196570" cy="384721"/>
          </a:xfrm>
          <a:prstGeom prst="rect">
            <a:avLst/>
          </a:prstGeom>
          <a:noFill/>
        </p:spPr>
        <p:txBody>
          <a:bodyPr wrap="square" rtlCol="0">
            <a:spAutoFit/>
          </a:bodyPr>
          <a:lstStyle/>
          <a:p>
            <a:pPr algn="ctr"/>
            <a:r>
              <a:rPr lang="en-US" sz="1900" dirty="0">
                <a:solidFill>
                  <a:schemeClr val="bg1">
                    <a:lumMod val="50000"/>
                  </a:schemeClr>
                </a:solidFill>
                <a:latin typeface="Raleway ExtraBold"/>
                <a:cs typeface="Raleway ExtraBold"/>
              </a:rPr>
              <a:t>IDENTIFICATION</a:t>
            </a:r>
          </a:p>
        </p:txBody>
      </p:sp>
      <p:sp>
        <p:nvSpPr>
          <p:cNvPr id="22" name="TextBox 21"/>
          <p:cNvSpPr txBox="1"/>
          <p:nvPr/>
        </p:nvSpPr>
        <p:spPr>
          <a:xfrm>
            <a:off x="8763000" y="4616713"/>
            <a:ext cx="2133600" cy="384721"/>
          </a:xfrm>
          <a:prstGeom prst="rect">
            <a:avLst/>
          </a:prstGeom>
          <a:noFill/>
        </p:spPr>
        <p:txBody>
          <a:bodyPr wrap="square" rtlCol="0">
            <a:spAutoFit/>
          </a:bodyPr>
          <a:lstStyle/>
          <a:p>
            <a:pPr algn="ctr"/>
            <a:r>
              <a:rPr lang="en-US" sz="1900" dirty="0">
                <a:solidFill>
                  <a:srgbClr val="7E000D"/>
                </a:solidFill>
                <a:latin typeface="Raleway ExtraBold"/>
                <a:cs typeface="Raleway ExtraBold"/>
              </a:rPr>
              <a:t>AVAILABILITY</a:t>
            </a:r>
          </a:p>
        </p:txBody>
      </p:sp>
    </p:spTree>
    <p:extLst>
      <p:ext uri="{BB962C8B-B14F-4D97-AF65-F5344CB8AC3E}">
        <p14:creationId xmlns:p14="http://schemas.microsoft.com/office/powerpoint/2010/main" val="13910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0" y="2459851"/>
            <a:ext cx="9126210" cy="800219"/>
          </a:xfrm>
          <a:prstGeom prst="rect">
            <a:avLst/>
          </a:prstGeom>
          <a:noFill/>
        </p:spPr>
        <p:txBody>
          <a:bodyPr wrap="square" rtlCol="0">
            <a:spAutoFit/>
          </a:bodyPr>
          <a:lstStyle/>
          <a:p>
            <a:pPr algn="ctr"/>
            <a:r>
              <a:rPr lang="en-US" sz="4600" dirty="0">
                <a:solidFill>
                  <a:srgbClr val="00ADB5"/>
                </a:solidFill>
                <a:latin typeface="Raleway Regular" panose="020B0503030101060003" pitchFamily="34" charset="0"/>
                <a:cs typeface="Raleway ExtraBold"/>
              </a:rPr>
              <a:t>WHAT IS MY GO-TO STRATEGY</a:t>
            </a:r>
          </a:p>
        </p:txBody>
      </p:sp>
      <p:sp>
        <p:nvSpPr>
          <p:cNvPr id="6" name="TextBox 5">
            <a:extLst>
              <a:ext uri="{FF2B5EF4-FFF2-40B4-BE49-F238E27FC236}">
                <a16:creationId xmlns:a16="http://schemas.microsoft.com/office/drawing/2014/main" id="{2E2050A4-E23B-9F06-7F32-06FAC1A9A767}"/>
              </a:ext>
            </a:extLst>
          </p:cNvPr>
          <p:cNvSpPr txBox="1"/>
          <p:nvPr/>
        </p:nvSpPr>
        <p:spPr>
          <a:xfrm>
            <a:off x="9041330" y="767080"/>
            <a:ext cx="2675732" cy="4985980"/>
          </a:xfrm>
          <a:prstGeom prst="rect">
            <a:avLst/>
          </a:prstGeom>
          <a:solidFill>
            <a:srgbClr val="F3493E"/>
          </a:solidFill>
          <a:effectLst>
            <a:reflection blurRad="6350" stA="50000" endA="300" endPos="38500" dist="50800" dir="5400000" sy="-100000" algn="bl" rotWithShape="0"/>
          </a:effectLst>
        </p:spPr>
        <p:txBody>
          <a:bodyPr wrap="none" rtlCol="0">
            <a:spAutoFit/>
          </a:bodyPr>
          <a:lstStyle/>
          <a:p>
            <a:r>
              <a:rPr lang="en-US" sz="31800" b="1" dirty="0">
                <a:solidFill>
                  <a:srgbClr val="EEEEEE"/>
                </a:solidFill>
                <a:latin typeface="Arial" panose="020B0604020202020204" pitchFamily="34" charset="0"/>
                <a:ea typeface="Microsoft GothicNeo" panose="020B0503020000020004" pitchFamily="34" charset="-127"/>
                <a:cs typeface="Arial" panose="020B0604020202020204" pitchFamily="34" charset="0"/>
              </a:rPr>
              <a:t>?</a:t>
            </a:r>
          </a:p>
        </p:txBody>
      </p:sp>
      <p:sp>
        <p:nvSpPr>
          <p:cNvPr id="2" name="TextBox 1">
            <a:extLst>
              <a:ext uri="{FF2B5EF4-FFF2-40B4-BE49-F238E27FC236}">
                <a16:creationId xmlns:a16="http://schemas.microsoft.com/office/drawing/2014/main" id="{CC784B0C-E527-C8D7-3F2E-E8FE89ED1F8C}"/>
              </a:ext>
            </a:extLst>
          </p:cNvPr>
          <p:cNvSpPr txBox="1"/>
          <p:nvPr/>
        </p:nvSpPr>
        <p:spPr>
          <a:xfrm>
            <a:off x="-32887" y="3244681"/>
            <a:ext cx="9126210" cy="1261884"/>
          </a:xfrm>
          <a:prstGeom prst="rect">
            <a:avLst/>
          </a:prstGeom>
          <a:noFill/>
        </p:spPr>
        <p:txBody>
          <a:bodyPr wrap="square" rtlCol="0">
            <a:spAutoFit/>
          </a:bodyPr>
          <a:lstStyle/>
          <a:p>
            <a:pPr algn="ctr"/>
            <a:r>
              <a:rPr lang="en-US" sz="4400" dirty="0">
                <a:solidFill>
                  <a:srgbClr val="393E46"/>
                </a:solidFill>
                <a:latin typeface="Raleway ExtraBold" panose="020B0903030101060003" pitchFamily="34" charset="0"/>
                <a:cs typeface="Raleway ExtraBold"/>
              </a:rPr>
              <a:t>FOR UPGRADING &amp; MIGRATING</a:t>
            </a:r>
          </a:p>
          <a:p>
            <a:pPr algn="ctr"/>
            <a:r>
              <a:rPr lang="en-US" sz="3000" dirty="0">
                <a:solidFill>
                  <a:srgbClr val="393E46"/>
                </a:solidFill>
                <a:latin typeface="Raleway ExtraBold" panose="020B0903030101060003" pitchFamily="34" charset="0"/>
                <a:cs typeface="Raleway ExtraBold"/>
              </a:rPr>
              <a:t>SQL SERVER HIGH AVAILABILITY SOLUTIONS</a:t>
            </a:r>
          </a:p>
        </p:txBody>
      </p:sp>
    </p:spTree>
    <p:extLst>
      <p:ext uri="{BB962C8B-B14F-4D97-AF65-F5344CB8AC3E}">
        <p14:creationId xmlns:p14="http://schemas.microsoft.com/office/powerpoint/2010/main" val="18427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679BB-E756-8939-3296-B1D98510735F}"/>
            </a:ext>
          </a:extLst>
        </p:cNvPr>
        <p:cNvGrpSpPr/>
        <p:nvPr/>
      </p:nvGrpSpPr>
      <p:grpSpPr>
        <a:xfrm>
          <a:off x="0" y="0"/>
          <a:ext cx="0" cy="0"/>
          <a:chOff x="0" y="0"/>
          <a:chExt cx="0" cy="0"/>
        </a:xfrm>
      </p:grpSpPr>
      <p:sp>
        <p:nvSpPr>
          <p:cNvPr id="3" name="Rectangle 4">
            <a:extLst>
              <a:ext uri="{FF2B5EF4-FFF2-40B4-BE49-F238E27FC236}">
                <a16:creationId xmlns:a16="http://schemas.microsoft.com/office/drawing/2014/main" id="{3D9CE7B5-0C47-65D9-7328-B7BB09255F20}"/>
              </a:ext>
            </a:extLst>
          </p:cNvPr>
          <p:cNvSpPr txBox="1">
            <a:spLocks noChangeArrowheads="1"/>
          </p:cNvSpPr>
          <p:nvPr/>
        </p:nvSpPr>
        <p:spPr>
          <a:xfrm>
            <a:off x="0" y="2853599"/>
            <a:ext cx="12192000" cy="609398"/>
          </a:xfrm>
          <a:prstGeom prst="rect">
            <a:avLst/>
          </a:prstGeom>
        </p:spPr>
        <p:txBody>
          <a:bodyPr vert="horz" lIns="71332" tIns="35666" rIns="71332" bIns="35666"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1500" spc="600" dirty="0">
                <a:solidFill>
                  <a:srgbClr val="0C5351"/>
                </a:solidFill>
                <a:latin typeface="Raleway ExtraBold"/>
                <a:ea typeface="+mn-ea"/>
                <a:cs typeface="Raleway ExtraBold"/>
              </a:rPr>
              <a:t>SIDE-BY-SIDE</a:t>
            </a:r>
          </a:p>
        </p:txBody>
      </p:sp>
      <p:sp>
        <p:nvSpPr>
          <p:cNvPr id="4" name="Rectangle 3">
            <a:extLst>
              <a:ext uri="{FF2B5EF4-FFF2-40B4-BE49-F238E27FC236}">
                <a16:creationId xmlns:a16="http://schemas.microsoft.com/office/drawing/2014/main" id="{94F949E1-3700-F4D4-76B8-9DFE478C37FA}"/>
              </a:ext>
            </a:extLst>
          </p:cNvPr>
          <p:cNvSpPr/>
          <p:nvPr/>
        </p:nvSpPr>
        <p:spPr>
          <a:xfrm>
            <a:off x="1524000" y="4953000"/>
            <a:ext cx="9144000" cy="430887"/>
          </a:xfrm>
          <a:prstGeom prst="rect">
            <a:avLst/>
          </a:prstGeom>
          <a:solidFill>
            <a:schemeClr val="bg1">
              <a:lumMod val="85000"/>
            </a:schemeClr>
          </a:solidFill>
        </p:spPr>
        <p:txBody>
          <a:bodyPr wrap="square">
            <a:spAutoFit/>
          </a:bodyPr>
          <a:lstStyle/>
          <a:p>
            <a:pPr algn="ctr"/>
            <a:r>
              <a:rPr lang="en-US" sz="2200" dirty="0">
                <a:solidFill>
                  <a:schemeClr val="bg1">
                    <a:lumMod val="50000"/>
                  </a:schemeClr>
                </a:solidFill>
                <a:latin typeface="Raleway Regular"/>
                <a:cs typeface="Raleway Regular"/>
              </a:rPr>
              <a:t>*if you want to upgrade the OPERATING SYSTEM as well</a:t>
            </a:r>
          </a:p>
        </p:txBody>
      </p:sp>
      <p:sp>
        <p:nvSpPr>
          <p:cNvPr id="2" name="Rectangle 1">
            <a:extLst>
              <a:ext uri="{FF2B5EF4-FFF2-40B4-BE49-F238E27FC236}">
                <a16:creationId xmlns:a16="http://schemas.microsoft.com/office/drawing/2014/main" id="{43AB196C-C6E8-9A6D-816A-537B1085542D}"/>
              </a:ext>
            </a:extLst>
          </p:cNvPr>
          <p:cNvSpPr/>
          <p:nvPr/>
        </p:nvSpPr>
        <p:spPr>
          <a:xfrm>
            <a:off x="1524000" y="4191000"/>
            <a:ext cx="9144000" cy="707886"/>
          </a:xfrm>
          <a:prstGeom prst="rect">
            <a:avLst/>
          </a:prstGeom>
          <a:noFill/>
        </p:spPr>
        <p:txBody>
          <a:bodyPr wrap="square">
            <a:spAutoFit/>
          </a:bodyPr>
          <a:lstStyle/>
          <a:p>
            <a:pPr algn="ctr"/>
            <a:r>
              <a:rPr lang="en-US" sz="4000" dirty="0">
                <a:solidFill>
                  <a:schemeClr val="bg1">
                    <a:lumMod val="50000"/>
                  </a:schemeClr>
                </a:solidFill>
                <a:latin typeface="Raleway Regular"/>
                <a:cs typeface="Raleway Regular"/>
              </a:rPr>
              <a:t>TO MINIMIZE RISK &amp; DOWNTIME</a:t>
            </a:r>
          </a:p>
        </p:txBody>
      </p:sp>
    </p:spTree>
    <p:extLst>
      <p:ext uri="{BB962C8B-B14F-4D97-AF65-F5344CB8AC3E}">
        <p14:creationId xmlns:p14="http://schemas.microsoft.com/office/powerpoint/2010/main" val="349123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8D31-CC90-04E2-2A53-AB36926A0C67}"/>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9F9AE91E-5AFA-1A13-7E9E-714D72D1B005}"/>
              </a:ext>
            </a:extLst>
          </p:cNvPr>
          <p:cNvGrpSpPr/>
          <p:nvPr/>
        </p:nvGrpSpPr>
        <p:grpSpPr>
          <a:xfrm>
            <a:off x="838200" y="2286000"/>
            <a:ext cx="2854237" cy="3468265"/>
            <a:chOff x="838200" y="2286000"/>
            <a:chExt cx="2854237" cy="3468265"/>
          </a:xfrm>
        </p:grpSpPr>
        <p:sp>
          <p:nvSpPr>
            <p:cNvPr id="2" name="Rectangle 18">
              <a:extLst>
                <a:ext uri="{FF2B5EF4-FFF2-40B4-BE49-F238E27FC236}">
                  <a16:creationId xmlns:a16="http://schemas.microsoft.com/office/drawing/2014/main" id="{1FDA54DD-6439-1212-9CA6-68CE975951AB}"/>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5" name="Rounded Rectangle 17">
              <a:extLst>
                <a:ext uri="{FF2B5EF4-FFF2-40B4-BE49-F238E27FC236}">
                  <a16:creationId xmlns:a16="http://schemas.microsoft.com/office/drawing/2014/main" id="{398EA5CE-7F27-576D-6DE9-B51C38BF53D1}"/>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6" name="TextBox 5">
              <a:extLst>
                <a:ext uri="{FF2B5EF4-FFF2-40B4-BE49-F238E27FC236}">
                  <a16:creationId xmlns:a16="http://schemas.microsoft.com/office/drawing/2014/main" id="{D5B86242-5871-5941-9C04-EB8485AF4506}"/>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10" name="Group 9">
              <a:extLst>
                <a:ext uri="{FF2B5EF4-FFF2-40B4-BE49-F238E27FC236}">
                  <a16:creationId xmlns:a16="http://schemas.microsoft.com/office/drawing/2014/main" id="{B0ED5260-5E08-C1ED-4749-6790EAFAB1F2}"/>
                </a:ext>
              </a:extLst>
            </p:cNvPr>
            <p:cNvGrpSpPr/>
            <p:nvPr/>
          </p:nvGrpSpPr>
          <p:grpSpPr>
            <a:xfrm>
              <a:off x="849460" y="2985665"/>
              <a:ext cx="2842977" cy="2462080"/>
              <a:chOff x="87459" y="3429000"/>
              <a:chExt cx="2842977" cy="2462080"/>
            </a:xfrm>
          </p:grpSpPr>
          <p:grpSp>
            <p:nvGrpSpPr>
              <p:cNvPr id="11" name="Group 10">
                <a:extLst>
                  <a:ext uri="{FF2B5EF4-FFF2-40B4-BE49-F238E27FC236}">
                    <a16:creationId xmlns:a16="http://schemas.microsoft.com/office/drawing/2014/main" id="{DB899452-117A-EFC6-4B30-958167F69246}"/>
                  </a:ext>
                </a:extLst>
              </p:cNvPr>
              <p:cNvGrpSpPr>
                <a:grpSpLocks noChangeAspect="1"/>
              </p:cNvGrpSpPr>
              <p:nvPr/>
            </p:nvGrpSpPr>
            <p:grpSpPr>
              <a:xfrm>
                <a:off x="87459" y="3429000"/>
                <a:ext cx="2842977" cy="2462080"/>
                <a:chOff x="6248400" y="3172811"/>
                <a:chExt cx="2743200" cy="2375674"/>
              </a:xfrm>
            </p:grpSpPr>
            <p:cxnSp>
              <p:nvCxnSpPr>
                <p:cNvPr id="14" name="Straight Connector 13">
                  <a:extLst>
                    <a:ext uri="{FF2B5EF4-FFF2-40B4-BE49-F238E27FC236}">
                      <a16:creationId xmlns:a16="http://schemas.microsoft.com/office/drawing/2014/main" id="{4D0959AF-9874-7E4E-8326-459FA96B680D}"/>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6E19B42-2921-E5D8-6193-0B3F17696EF6}"/>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EEB0972-3060-38C2-FC85-024872E577C3}"/>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7" name="Picture 16" descr="http://cdn1.iconfinder.com/data/icons/database/PNG/512/Database_1.png">
                  <a:extLst>
                    <a:ext uri="{FF2B5EF4-FFF2-40B4-BE49-F238E27FC236}">
                      <a16:creationId xmlns:a16="http://schemas.microsoft.com/office/drawing/2014/main" id="{3FFEB559-3528-EA5C-4336-C2B48EF3FC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18" name="Picture 17" descr="http://icons.iconarchive.com/icons/visualpharm/hardware/256/server-icon.png">
                  <a:extLst>
                    <a:ext uri="{FF2B5EF4-FFF2-40B4-BE49-F238E27FC236}">
                      <a16:creationId xmlns:a16="http://schemas.microsoft.com/office/drawing/2014/main" id="{32044A35-90D1-EE1F-7D72-DAC6205B6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descr="http://icons.iconarchive.com/icons/visualpharm/hardware/256/server-icon.png">
                  <a:extLst>
                    <a:ext uri="{FF2B5EF4-FFF2-40B4-BE49-F238E27FC236}">
                      <a16:creationId xmlns:a16="http://schemas.microsoft.com/office/drawing/2014/main" id="{C686E0BA-91A7-82EE-5553-3E6EDB7B0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2" name="Picture 26" descr="Code">
                <a:extLst>
                  <a:ext uri="{FF2B5EF4-FFF2-40B4-BE49-F238E27FC236}">
                    <a16:creationId xmlns:a16="http://schemas.microsoft.com/office/drawing/2014/main" id="{D2C35B6F-25C0-629A-F22C-11EB768D4C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6" descr="Code">
                <a:extLst>
                  <a:ext uri="{FF2B5EF4-FFF2-40B4-BE49-F238E27FC236}">
                    <a16:creationId xmlns:a16="http://schemas.microsoft.com/office/drawing/2014/main" id="{6CA5EB8C-27E6-20C6-E3F1-FF9CB4DD87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24" name="Rectangle 4">
            <a:extLst>
              <a:ext uri="{FF2B5EF4-FFF2-40B4-BE49-F238E27FC236}">
                <a16:creationId xmlns:a16="http://schemas.microsoft.com/office/drawing/2014/main" id="{D58A5082-19A8-0D3F-82F2-3820E9D2FF38}"/>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FAILOVER CLUSTERED INSTANCES</a:t>
            </a:r>
          </a:p>
        </p:txBody>
      </p:sp>
      <p:grpSp>
        <p:nvGrpSpPr>
          <p:cNvPr id="26" name="Group 25">
            <a:extLst>
              <a:ext uri="{FF2B5EF4-FFF2-40B4-BE49-F238E27FC236}">
                <a16:creationId xmlns:a16="http://schemas.microsoft.com/office/drawing/2014/main" id="{BCE0C819-C8B3-B649-DF49-560ADA2B07E7}"/>
              </a:ext>
            </a:extLst>
          </p:cNvPr>
          <p:cNvGrpSpPr/>
          <p:nvPr/>
        </p:nvGrpSpPr>
        <p:grpSpPr>
          <a:xfrm>
            <a:off x="8382000" y="2304467"/>
            <a:ext cx="2854237" cy="3468265"/>
            <a:chOff x="838200" y="2286000"/>
            <a:chExt cx="2854237" cy="3468265"/>
          </a:xfrm>
        </p:grpSpPr>
        <p:sp>
          <p:nvSpPr>
            <p:cNvPr id="27" name="Rectangle 18">
              <a:extLst>
                <a:ext uri="{FF2B5EF4-FFF2-40B4-BE49-F238E27FC236}">
                  <a16:creationId xmlns:a16="http://schemas.microsoft.com/office/drawing/2014/main" id="{4F74A0E0-67F2-AD02-F1D8-779EBB9E1EB5}"/>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28" name="Rounded Rectangle 17">
              <a:extLst>
                <a:ext uri="{FF2B5EF4-FFF2-40B4-BE49-F238E27FC236}">
                  <a16:creationId xmlns:a16="http://schemas.microsoft.com/office/drawing/2014/main" id="{9553B5B3-AE09-2907-3868-562238267750}"/>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29" name="TextBox 28">
              <a:extLst>
                <a:ext uri="{FF2B5EF4-FFF2-40B4-BE49-F238E27FC236}">
                  <a16:creationId xmlns:a16="http://schemas.microsoft.com/office/drawing/2014/main" id="{3E5A16E3-24CA-0EF7-62C1-952538344CBE}"/>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30" name="Group 29">
              <a:extLst>
                <a:ext uri="{FF2B5EF4-FFF2-40B4-BE49-F238E27FC236}">
                  <a16:creationId xmlns:a16="http://schemas.microsoft.com/office/drawing/2014/main" id="{78A43C04-9FC3-9F03-7821-7731B49A7E2B}"/>
                </a:ext>
              </a:extLst>
            </p:cNvPr>
            <p:cNvGrpSpPr/>
            <p:nvPr/>
          </p:nvGrpSpPr>
          <p:grpSpPr>
            <a:xfrm>
              <a:off x="849460" y="2985665"/>
              <a:ext cx="2842977" cy="2462080"/>
              <a:chOff x="87459" y="3429000"/>
              <a:chExt cx="2842977" cy="2462080"/>
            </a:xfrm>
          </p:grpSpPr>
          <p:grpSp>
            <p:nvGrpSpPr>
              <p:cNvPr id="32" name="Group 31">
                <a:extLst>
                  <a:ext uri="{FF2B5EF4-FFF2-40B4-BE49-F238E27FC236}">
                    <a16:creationId xmlns:a16="http://schemas.microsoft.com/office/drawing/2014/main" id="{D62BC72C-6534-30DB-661F-A9978AC81A93}"/>
                  </a:ext>
                </a:extLst>
              </p:cNvPr>
              <p:cNvGrpSpPr>
                <a:grpSpLocks noChangeAspect="1"/>
              </p:cNvGrpSpPr>
              <p:nvPr/>
            </p:nvGrpSpPr>
            <p:grpSpPr>
              <a:xfrm>
                <a:off x="87459" y="3429000"/>
                <a:ext cx="2842977" cy="2462080"/>
                <a:chOff x="6248400" y="3172811"/>
                <a:chExt cx="2743200" cy="2375674"/>
              </a:xfrm>
            </p:grpSpPr>
            <p:cxnSp>
              <p:nvCxnSpPr>
                <p:cNvPr id="35" name="Straight Connector 34">
                  <a:extLst>
                    <a:ext uri="{FF2B5EF4-FFF2-40B4-BE49-F238E27FC236}">
                      <a16:creationId xmlns:a16="http://schemas.microsoft.com/office/drawing/2014/main" id="{7AA29CC8-0D7D-B165-86AE-D5FDD21CB32F}"/>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EF0DAD7-F22D-AE3A-B558-11EC1F8CBCF9}"/>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15BEC03-EED1-1B64-DD79-7360CB1DCEF1}"/>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38" name="Picture 37" descr="http://cdn1.iconfinder.com/data/icons/database/PNG/512/Database_1.png">
                  <a:extLst>
                    <a:ext uri="{FF2B5EF4-FFF2-40B4-BE49-F238E27FC236}">
                      <a16:creationId xmlns:a16="http://schemas.microsoft.com/office/drawing/2014/main" id="{D3FD9756-4162-ED80-2391-E91B492ED2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39" name="Picture 38" descr="http://icons.iconarchive.com/icons/visualpharm/hardware/256/server-icon.png">
                  <a:extLst>
                    <a:ext uri="{FF2B5EF4-FFF2-40B4-BE49-F238E27FC236}">
                      <a16:creationId xmlns:a16="http://schemas.microsoft.com/office/drawing/2014/main" id="{27DE4AA1-CF01-963D-56FA-9B2523FA6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39" descr="http://icons.iconarchive.com/icons/visualpharm/hardware/256/server-icon.png">
                  <a:extLst>
                    <a:ext uri="{FF2B5EF4-FFF2-40B4-BE49-F238E27FC236}">
                      <a16:creationId xmlns:a16="http://schemas.microsoft.com/office/drawing/2014/main" id="{B9A33C58-DBBF-96B3-A92A-D0FD09B55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3" name="Picture 26" descr="Code">
                <a:extLst>
                  <a:ext uri="{FF2B5EF4-FFF2-40B4-BE49-F238E27FC236}">
                    <a16:creationId xmlns:a16="http://schemas.microsoft.com/office/drawing/2014/main" id="{7CC1BB5D-3096-8331-E448-60B6C85637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6" descr="Code">
                <a:extLst>
                  <a:ext uri="{FF2B5EF4-FFF2-40B4-BE49-F238E27FC236}">
                    <a16:creationId xmlns:a16="http://schemas.microsoft.com/office/drawing/2014/main" id="{41B1C137-FB38-D37D-A190-08274AFE45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41" name="TextBox 40">
            <a:extLst>
              <a:ext uri="{FF2B5EF4-FFF2-40B4-BE49-F238E27FC236}">
                <a16:creationId xmlns:a16="http://schemas.microsoft.com/office/drawing/2014/main" id="{19438B3D-7231-C251-5137-A9FDB1E370AF}"/>
              </a:ext>
            </a:extLst>
          </p:cNvPr>
          <p:cNvSpPr txBox="1"/>
          <p:nvPr/>
        </p:nvSpPr>
        <p:spPr>
          <a:xfrm>
            <a:off x="7343340" y="5824657"/>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Windows Server 2025 + SQL Server 2025</a:t>
            </a:r>
          </a:p>
        </p:txBody>
      </p:sp>
      <p:sp>
        <p:nvSpPr>
          <p:cNvPr id="42" name="TextBox 41">
            <a:extLst>
              <a:ext uri="{FF2B5EF4-FFF2-40B4-BE49-F238E27FC236}">
                <a16:creationId xmlns:a16="http://schemas.microsoft.com/office/drawing/2014/main" id="{F835E46F-0F5C-AABB-0EC9-30841E11470A}"/>
              </a:ext>
            </a:extLst>
          </p:cNvPr>
          <p:cNvSpPr txBox="1"/>
          <p:nvPr/>
        </p:nvSpPr>
        <p:spPr>
          <a:xfrm>
            <a:off x="-111626" y="5991125"/>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prior to SQL Server 2016</a:t>
            </a:r>
          </a:p>
        </p:txBody>
      </p:sp>
      <p:sp>
        <p:nvSpPr>
          <p:cNvPr id="43" name="TextBox 42">
            <a:extLst>
              <a:ext uri="{FF2B5EF4-FFF2-40B4-BE49-F238E27FC236}">
                <a16:creationId xmlns:a16="http://schemas.microsoft.com/office/drawing/2014/main" id="{807138D3-C3A7-A1C3-7D0A-06EDAB96AB5C}"/>
              </a:ext>
            </a:extLst>
          </p:cNvPr>
          <p:cNvSpPr txBox="1"/>
          <p:nvPr/>
        </p:nvSpPr>
        <p:spPr>
          <a:xfrm>
            <a:off x="4606715" y="3806198"/>
            <a:ext cx="2819400" cy="1015663"/>
          </a:xfrm>
          <a:prstGeom prst="rect">
            <a:avLst/>
          </a:prstGeom>
          <a:noFill/>
        </p:spPr>
        <p:txBody>
          <a:bodyPr wrap="square" rtlCol="0">
            <a:spAutoFit/>
          </a:bodyPr>
          <a:lstStyle/>
          <a:p>
            <a:pPr algn="ctr"/>
            <a:r>
              <a:rPr lang="en-US" sz="2000" dirty="0">
                <a:solidFill>
                  <a:srgbClr val="0C5351"/>
                </a:solidFill>
                <a:latin typeface="Raleway Regular"/>
                <a:cs typeface="Raleway Regular"/>
              </a:rPr>
              <a:t>backup/copy/restore</a:t>
            </a:r>
          </a:p>
          <a:p>
            <a:pPr algn="ctr"/>
            <a:r>
              <a:rPr lang="en-US" sz="2000" dirty="0">
                <a:solidFill>
                  <a:srgbClr val="0C5351"/>
                </a:solidFill>
                <a:latin typeface="Raleway Regular"/>
                <a:cs typeface="Raleway Regular"/>
              </a:rPr>
              <a:t>log shipping </a:t>
            </a:r>
          </a:p>
          <a:p>
            <a:pPr algn="ctr"/>
            <a:r>
              <a:rPr lang="en-US" sz="2000" dirty="0">
                <a:solidFill>
                  <a:srgbClr val="0C5351"/>
                </a:solidFill>
                <a:latin typeface="Raleway Regular"/>
                <a:cs typeface="Raleway Regular"/>
              </a:rPr>
              <a:t>database mirroring</a:t>
            </a:r>
            <a:endParaRPr lang="en-US" dirty="0">
              <a:solidFill>
                <a:srgbClr val="0C5351"/>
              </a:solidFill>
              <a:latin typeface="Raleway Regular"/>
              <a:cs typeface="Raleway Regular"/>
            </a:endParaRPr>
          </a:p>
        </p:txBody>
      </p:sp>
    </p:spTree>
    <p:extLst>
      <p:ext uri="{BB962C8B-B14F-4D97-AF65-F5344CB8AC3E}">
        <p14:creationId xmlns:p14="http://schemas.microsoft.com/office/powerpoint/2010/main" val="39569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640F-F9B8-5194-4299-498DB58ED416}"/>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DCCDDA43-22E9-87BF-DFF4-20B21CA05C0C}"/>
              </a:ext>
            </a:extLst>
          </p:cNvPr>
          <p:cNvGrpSpPr/>
          <p:nvPr/>
        </p:nvGrpSpPr>
        <p:grpSpPr>
          <a:xfrm>
            <a:off x="838200" y="2286000"/>
            <a:ext cx="2854237" cy="3468265"/>
            <a:chOff x="838200" y="2286000"/>
            <a:chExt cx="2854237" cy="3468265"/>
          </a:xfrm>
        </p:grpSpPr>
        <p:sp>
          <p:nvSpPr>
            <p:cNvPr id="2" name="Rectangle 18">
              <a:extLst>
                <a:ext uri="{FF2B5EF4-FFF2-40B4-BE49-F238E27FC236}">
                  <a16:creationId xmlns:a16="http://schemas.microsoft.com/office/drawing/2014/main" id="{C14BBFD6-1C3D-3C49-B58D-320C6299292B}"/>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5" name="Rounded Rectangle 17">
              <a:extLst>
                <a:ext uri="{FF2B5EF4-FFF2-40B4-BE49-F238E27FC236}">
                  <a16:creationId xmlns:a16="http://schemas.microsoft.com/office/drawing/2014/main" id="{14189C0E-796B-6CFF-82ED-248554D2047E}"/>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6" name="TextBox 5">
              <a:extLst>
                <a:ext uri="{FF2B5EF4-FFF2-40B4-BE49-F238E27FC236}">
                  <a16:creationId xmlns:a16="http://schemas.microsoft.com/office/drawing/2014/main" id="{B2011642-A3A0-9451-CF70-80D543013CB0}"/>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10" name="Group 9">
              <a:extLst>
                <a:ext uri="{FF2B5EF4-FFF2-40B4-BE49-F238E27FC236}">
                  <a16:creationId xmlns:a16="http://schemas.microsoft.com/office/drawing/2014/main" id="{54F4E740-81A3-ADF4-3D0C-312EF8120374}"/>
                </a:ext>
              </a:extLst>
            </p:cNvPr>
            <p:cNvGrpSpPr/>
            <p:nvPr/>
          </p:nvGrpSpPr>
          <p:grpSpPr>
            <a:xfrm>
              <a:off x="849460" y="2985665"/>
              <a:ext cx="2842977" cy="2462080"/>
              <a:chOff x="87459" y="3429000"/>
              <a:chExt cx="2842977" cy="2462080"/>
            </a:xfrm>
          </p:grpSpPr>
          <p:grpSp>
            <p:nvGrpSpPr>
              <p:cNvPr id="11" name="Group 10">
                <a:extLst>
                  <a:ext uri="{FF2B5EF4-FFF2-40B4-BE49-F238E27FC236}">
                    <a16:creationId xmlns:a16="http://schemas.microsoft.com/office/drawing/2014/main" id="{D8881B64-5423-F876-EED7-0D2D2F1A5D9D}"/>
                  </a:ext>
                </a:extLst>
              </p:cNvPr>
              <p:cNvGrpSpPr>
                <a:grpSpLocks noChangeAspect="1"/>
              </p:cNvGrpSpPr>
              <p:nvPr/>
            </p:nvGrpSpPr>
            <p:grpSpPr>
              <a:xfrm>
                <a:off x="87459" y="3429000"/>
                <a:ext cx="2842977" cy="2462080"/>
                <a:chOff x="6248400" y="3172811"/>
                <a:chExt cx="2743200" cy="2375674"/>
              </a:xfrm>
            </p:grpSpPr>
            <p:cxnSp>
              <p:nvCxnSpPr>
                <p:cNvPr id="14" name="Straight Connector 13">
                  <a:extLst>
                    <a:ext uri="{FF2B5EF4-FFF2-40B4-BE49-F238E27FC236}">
                      <a16:creationId xmlns:a16="http://schemas.microsoft.com/office/drawing/2014/main" id="{A550315E-DBC4-7331-0F11-99E0E25812FF}"/>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049D8DB-B979-007F-44B9-6BFFF812A33A}"/>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3C2A3B9-DD50-C26E-BCE4-187B4F2BA14C}"/>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7" name="Picture 16" descr="http://cdn1.iconfinder.com/data/icons/database/PNG/512/Database_1.png">
                  <a:extLst>
                    <a:ext uri="{FF2B5EF4-FFF2-40B4-BE49-F238E27FC236}">
                      <a16:creationId xmlns:a16="http://schemas.microsoft.com/office/drawing/2014/main" id="{01FB8895-E779-8DCF-B080-1F832595D6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18" name="Picture 17" descr="http://icons.iconarchive.com/icons/visualpharm/hardware/256/server-icon.png">
                  <a:extLst>
                    <a:ext uri="{FF2B5EF4-FFF2-40B4-BE49-F238E27FC236}">
                      <a16:creationId xmlns:a16="http://schemas.microsoft.com/office/drawing/2014/main" id="{9D66F83A-277A-2F81-9E3E-715F81672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descr="http://icons.iconarchive.com/icons/visualpharm/hardware/256/server-icon.png">
                  <a:extLst>
                    <a:ext uri="{FF2B5EF4-FFF2-40B4-BE49-F238E27FC236}">
                      <a16:creationId xmlns:a16="http://schemas.microsoft.com/office/drawing/2014/main" id="{F6F80B71-0B11-74E9-D2A1-97FCD38FA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2" name="Picture 26" descr="Code">
                <a:extLst>
                  <a:ext uri="{FF2B5EF4-FFF2-40B4-BE49-F238E27FC236}">
                    <a16:creationId xmlns:a16="http://schemas.microsoft.com/office/drawing/2014/main" id="{84584FD0-F8B9-B841-6F20-AC36BB08CD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6" descr="Code">
                <a:extLst>
                  <a:ext uri="{FF2B5EF4-FFF2-40B4-BE49-F238E27FC236}">
                    <a16:creationId xmlns:a16="http://schemas.microsoft.com/office/drawing/2014/main" id="{42277CAA-6ECD-6C1A-2AF2-945BFB4274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24" name="Rectangle 4">
            <a:extLst>
              <a:ext uri="{FF2B5EF4-FFF2-40B4-BE49-F238E27FC236}">
                <a16:creationId xmlns:a16="http://schemas.microsoft.com/office/drawing/2014/main" id="{5ED4E3A5-23CE-0449-EED8-A5E377D1514A}"/>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FAILOVER CLUSTERED INSTANCES</a:t>
            </a:r>
          </a:p>
        </p:txBody>
      </p:sp>
      <p:grpSp>
        <p:nvGrpSpPr>
          <p:cNvPr id="26" name="Group 25">
            <a:extLst>
              <a:ext uri="{FF2B5EF4-FFF2-40B4-BE49-F238E27FC236}">
                <a16:creationId xmlns:a16="http://schemas.microsoft.com/office/drawing/2014/main" id="{054FE034-04FD-78E8-49F7-D8D554A9FA15}"/>
              </a:ext>
            </a:extLst>
          </p:cNvPr>
          <p:cNvGrpSpPr/>
          <p:nvPr/>
        </p:nvGrpSpPr>
        <p:grpSpPr>
          <a:xfrm>
            <a:off x="8382000" y="2304467"/>
            <a:ext cx="2854237" cy="3468265"/>
            <a:chOff x="838200" y="2286000"/>
            <a:chExt cx="2854237" cy="3468265"/>
          </a:xfrm>
        </p:grpSpPr>
        <p:sp>
          <p:nvSpPr>
            <p:cNvPr id="27" name="Rectangle 18">
              <a:extLst>
                <a:ext uri="{FF2B5EF4-FFF2-40B4-BE49-F238E27FC236}">
                  <a16:creationId xmlns:a16="http://schemas.microsoft.com/office/drawing/2014/main" id="{37F7EEE4-7324-67CC-783B-5125A574F6EF}"/>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28" name="Rounded Rectangle 17">
              <a:extLst>
                <a:ext uri="{FF2B5EF4-FFF2-40B4-BE49-F238E27FC236}">
                  <a16:creationId xmlns:a16="http://schemas.microsoft.com/office/drawing/2014/main" id="{D8CBA2F2-EBC1-B450-156D-47B6A6E5AB90}"/>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29" name="TextBox 28">
              <a:extLst>
                <a:ext uri="{FF2B5EF4-FFF2-40B4-BE49-F238E27FC236}">
                  <a16:creationId xmlns:a16="http://schemas.microsoft.com/office/drawing/2014/main" id="{0AECB72A-9E35-895E-388B-929C9D604D76}"/>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30" name="Group 29">
              <a:extLst>
                <a:ext uri="{FF2B5EF4-FFF2-40B4-BE49-F238E27FC236}">
                  <a16:creationId xmlns:a16="http://schemas.microsoft.com/office/drawing/2014/main" id="{A8A13A1A-A1FC-A23E-0401-60E3FF3EC5C2}"/>
                </a:ext>
              </a:extLst>
            </p:cNvPr>
            <p:cNvGrpSpPr/>
            <p:nvPr/>
          </p:nvGrpSpPr>
          <p:grpSpPr>
            <a:xfrm>
              <a:off x="849460" y="2985665"/>
              <a:ext cx="2842977" cy="2462080"/>
              <a:chOff x="87459" y="3429000"/>
              <a:chExt cx="2842977" cy="2462080"/>
            </a:xfrm>
          </p:grpSpPr>
          <p:grpSp>
            <p:nvGrpSpPr>
              <p:cNvPr id="32" name="Group 31">
                <a:extLst>
                  <a:ext uri="{FF2B5EF4-FFF2-40B4-BE49-F238E27FC236}">
                    <a16:creationId xmlns:a16="http://schemas.microsoft.com/office/drawing/2014/main" id="{A4140912-305C-B867-DC0B-8F7991A7F696}"/>
                  </a:ext>
                </a:extLst>
              </p:cNvPr>
              <p:cNvGrpSpPr>
                <a:grpSpLocks noChangeAspect="1"/>
              </p:cNvGrpSpPr>
              <p:nvPr/>
            </p:nvGrpSpPr>
            <p:grpSpPr>
              <a:xfrm>
                <a:off x="87459" y="3429000"/>
                <a:ext cx="2842977" cy="2462080"/>
                <a:chOff x="6248400" y="3172811"/>
                <a:chExt cx="2743200" cy="2375674"/>
              </a:xfrm>
            </p:grpSpPr>
            <p:cxnSp>
              <p:nvCxnSpPr>
                <p:cNvPr id="35" name="Straight Connector 34">
                  <a:extLst>
                    <a:ext uri="{FF2B5EF4-FFF2-40B4-BE49-F238E27FC236}">
                      <a16:creationId xmlns:a16="http://schemas.microsoft.com/office/drawing/2014/main" id="{C9C2E60C-FF76-F085-19DF-0FAD187224CC}"/>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BA3426A-3A81-9DC8-A860-50FEF6D3875B}"/>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293829-3264-99CC-5D79-131CEEDB4882}"/>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38" name="Picture 37" descr="http://cdn1.iconfinder.com/data/icons/database/PNG/512/Database_1.png">
                  <a:extLst>
                    <a:ext uri="{FF2B5EF4-FFF2-40B4-BE49-F238E27FC236}">
                      <a16:creationId xmlns:a16="http://schemas.microsoft.com/office/drawing/2014/main" id="{A223CECE-5503-2031-D71E-524830608C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39" name="Picture 38" descr="http://icons.iconarchive.com/icons/visualpharm/hardware/256/server-icon.png">
                  <a:extLst>
                    <a:ext uri="{FF2B5EF4-FFF2-40B4-BE49-F238E27FC236}">
                      <a16:creationId xmlns:a16="http://schemas.microsoft.com/office/drawing/2014/main" id="{E8B9BCA5-A5D7-5CAA-C31A-25C546EE2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39" descr="http://icons.iconarchive.com/icons/visualpharm/hardware/256/server-icon.png">
                  <a:extLst>
                    <a:ext uri="{FF2B5EF4-FFF2-40B4-BE49-F238E27FC236}">
                      <a16:creationId xmlns:a16="http://schemas.microsoft.com/office/drawing/2014/main" id="{32F00AA9-D90C-B3E9-4342-6B9EA0BDF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3" name="Picture 26" descr="Code">
                <a:extLst>
                  <a:ext uri="{FF2B5EF4-FFF2-40B4-BE49-F238E27FC236}">
                    <a16:creationId xmlns:a16="http://schemas.microsoft.com/office/drawing/2014/main" id="{FCB3109B-CFA2-6DB4-2A3F-3245120711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6" descr="Code">
                <a:extLst>
                  <a:ext uri="{FF2B5EF4-FFF2-40B4-BE49-F238E27FC236}">
                    <a16:creationId xmlns:a16="http://schemas.microsoft.com/office/drawing/2014/main" id="{54C2080C-0800-69F8-0B64-0B603DAEDC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41" name="TextBox 40">
            <a:extLst>
              <a:ext uri="{FF2B5EF4-FFF2-40B4-BE49-F238E27FC236}">
                <a16:creationId xmlns:a16="http://schemas.microsoft.com/office/drawing/2014/main" id="{6EB596D1-46A9-9796-9448-91C057425AE7}"/>
              </a:ext>
            </a:extLst>
          </p:cNvPr>
          <p:cNvSpPr txBox="1"/>
          <p:nvPr/>
        </p:nvSpPr>
        <p:spPr>
          <a:xfrm>
            <a:off x="7343340" y="5824657"/>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Windows Server 2025 + SQL Server 2025</a:t>
            </a:r>
          </a:p>
        </p:txBody>
      </p:sp>
      <p:sp>
        <p:nvSpPr>
          <p:cNvPr id="42" name="TextBox 41">
            <a:extLst>
              <a:ext uri="{FF2B5EF4-FFF2-40B4-BE49-F238E27FC236}">
                <a16:creationId xmlns:a16="http://schemas.microsoft.com/office/drawing/2014/main" id="{D980DFCB-4EAA-B9B8-463D-7F94C7F0DE1D}"/>
              </a:ext>
            </a:extLst>
          </p:cNvPr>
          <p:cNvSpPr txBox="1"/>
          <p:nvPr/>
        </p:nvSpPr>
        <p:spPr>
          <a:xfrm>
            <a:off x="-111626" y="5991125"/>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SQL Server 2016 and higher</a:t>
            </a:r>
          </a:p>
        </p:txBody>
      </p:sp>
      <p:sp>
        <p:nvSpPr>
          <p:cNvPr id="43" name="TextBox 42">
            <a:extLst>
              <a:ext uri="{FF2B5EF4-FFF2-40B4-BE49-F238E27FC236}">
                <a16:creationId xmlns:a16="http://schemas.microsoft.com/office/drawing/2014/main" id="{020C3730-F6BF-1ECB-628A-FB5CAD1AF3E5}"/>
              </a:ext>
            </a:extLst>
          </p:cNvPr>
          <p:cNvSpPr txBox="1"/>
          <p:nvPr/>
        </p:nvSpPr>
        <p:spPr>
          <a:xfrm>
            <a:off x="3700422" y="3806198"/>
            <a:ext cx="4624017" cy="1015663"/>
          </a:xfrm>
          <a:prstGeom prst="rect">
            <a:avLst/>
          </a:prstGeom>
          <a:noFill/>
        </p:spPr>
        <p:txBody>
          <a:bodyPr wrap="square" rtlCol="0">
            <a:spAutoFit/>
          </a:bodyPr>
          <a:lstStyle/>
          <a:p>
            <a:pPr algn="ctr"/>
            <a:r>
              <a:rPr lang="en-US" sz="2000" dirty="0">
                <a:solidFill>
                  <a:srgbClr val="0C5351"/>
                </a:solidFill>
                <a:latin typeface="Raleway Regular"/>
                <a:cs typeface="Raleway Regular"/>
              </a:rPr>
              <a:t>Distributed AG</a:t>
            </a:r>
          </a:p>
          <a:p>
            <a:pPr algn="ctr"/>
            <a:r>
              <a:rPr lang="en-US" sz="2000" dirty="0">
                <a:solidFill>
                  <a:srgbClr val="0C5351"/>
                </a:solidFill>
                <a:latin typeface="Raleway Regular"/>
                <a:cs typeface="Raleway Regular"/>
              </a:rPr>
              <a:t>Read-scale AG</a:t>
            </a:r>
          </a:p>
          <a:p>
            <a:pPr algn="ctr"/>
            <a:r>
              <a:rPr lang="en-US" sz="2000" dirty="0">
                <a:solidFill>
                  <a:srgbClr val="0C5351"/>
                </a:solidFill>
                <a:latin typeface="Raleway Regular"/>
                <a:cs typeface="Raleway Regular"/>
              </a:rPr>
              <a:t>(SQL Server 2017)</a:t>
            </a:r>
          </a:p>
        </p:txBody>
      </p:sp>
    </p:spTree>
    <p:extLst>
      <p:ext uri="{BB962C8B-B14F-4D97-AF65-F5344CB8AC3E}">
        <p14:creationId xmlns:p14="http://schemas.microsoft.com/office/powerpoint/2010/main" val="249063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596392"/>
            <a:ext cx="9144000" cy="4619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5093" tIns="47546" rIns="95093" bIns="47546" rtlCol="0" anchor="ctr"/>
          <a:lstStyle/>
          <a:p>
            <a:pPr algn="ctr"/>
            <a:endParaRPr lang="en-US"/>
          </a:p>
        </p:txBody>
      </p:sp>
      <p:sp>
        <p:nvSpPr>
          <p:cNvPr id="18" name="TextBox 17"/>
          <p:cNvSpPr txBox="1"/>
          <p:nvPr/>
        </p:nvSpPr>
        <p:spPr>
          <a:xfrm>
            <a:off x="8386560" y="3522986"/>
            <a:ext cx="3113338" cy="1394838"/>
          </a:xfrm>
          <a:prstGeom prst="rect">
            <a:avLst/>
          </a:prstGeom>
          <a:noFill/>
        </p:spPr>
        <p:txBody>
          <a:bodyPr wrap="square" lIns="95093" tIns="47546" rIns="95093" bIns="47546" rtlCol="0">
            <a:spAutoFit/>
          </a:bodyPr>
          <a:lstStyle/>
          <a:p>
            <a:pPr algn="ctr" defTabSz="713295">
              <a:lnSpc>
                <a:spcPct val="90000"/>
              </a:lnSpc>
              <a:spcBef>
                <a:spcPct val="20000"/>
              </a:spcBef>
              <a:buSzPct val="90000"/>
            </a:pPr>
            <a:r>
              <a:rPr lang="en-US" sz="2000" dirty="0">
                <a:solidFill>
                  <a:schemeClr val="bg1">
                    <a:lumMod val="50000"/>
                  </a:schemeClr>
                </a:solidFill>
                <a:latin typeface="Raleway Regular" panose="020B0503030101060003" pitchFamily="34" charset="0"/>
              </a:rPr>
              <a:t>2-node cluster</a:t>
            </a:r>
          </a:p>
          <a:p>
            <a:pPr algn="ctr" defTabSz="713295">
              <a:lnSpc>
                <a:spcPct val="90000"/>
              </a:lnSpc>
              <a:spcBef>
                <a:spcPct val="20000"/>
              </a:spcBef>
              <a:buSzPct val="90000"/>
            </a:pPr>
            <a:r>
              <a:rPr lang="en-US" sz="2200" dirty="0">
                <a:solidFill>
                  <a:schemeClr val="bg1">
                    <a:lumMod val="50000"/>
                  </a:schemeClr>
                </a:solidFill>
                <a:latin typeface="Raleway Regular" panose="020B0503030101060003" pitchFamily="34" charset="0"/>
              </a:rPr>
              <a:t>Windows Server 2022 </a:t>
            </a:r>
            <a:r>
              <a:rPr lang="en-US" sz="2000" dirty="0">
                <a:solidFill>
                  <a:schemeClr val="bg1">
                    <a:lumMod val="50000"/>
                  </a:schemeClr>
                </a:solidFill>
                <a:latin typeface="Raleway Regular" panose="020B0503030101060003" pitchFamily="34" charset="0"/>
              </a:rPr>
              <a:t>running</a:t>
            </a:r>
          </a:p>
          <a:p>
            <a:pPr algn="ctr" defTabSz="713295">
              <a:lnSpc>
                <a:spcPct val="90000"/>
              </a:lnSpc>
              <a:spcBef>
                <a:spcPct val="20000"/>
              </a:spcBef>
              <a:buSzPct val="90000"/>
            </a:pPr>
            <a:r>
              <a:rPr lang="en-US" sz="2200" dirty="0">
                <a:solidFill>
                  <a:schemeClr val="bg1">
                    <a:lumMod val="50000"/>
                  </a:schemeClr>
                </a:solidFill>
                <a:latin typeface="Raleway Regular" panose="020B0503030101060003" pitchFamily="34" charset="0"/>
              </a:rPr>
              <a:t>SQL Server 2016</a:t>
            </a:r>
          </a:p>
        </p:txBody>
      </p:sp>
      <p:sp>
        <p:nvSpPr>
          <p:cNvPr id="21" name="Rectangle 20"/>
          <p:cNvSpPr/>
          <p:nvPr/>
        </p:nvSpPr>
        <p:spPr>
          <a:xfrm>
            <a:off x="1524000" y="1219201"/>
            <a:ext cx="9144000" cy="430887"/>
          </a:xfrm>
          <a:prstGeom prst="rect">
            <a:avLst/>
          </a:prstGeom>
          <a:solidFill>
            <a:schemeClr val="bg1">
              <a:lumMod val="85000"/>
            </a:schemeClr>
          </a:solidFill>
        </p:spPr>
        <p:txBody>
          <a:bodyPr wrap="square">
            <a:spAutoFit/>
          </a:bodyPr>
          <a:lstStyle/>
          <a:p>
            <a:pPr algn="ctr"/>
            <a:r>
              <a:rPr lang="en-US" sz="2200" dirty="0">
                <a:solidFill>
                  <a:schemeClr val="bg1">
                    <a:lumMod val="50000"/>
                  </a:schemeClr>
                </a:solidFill>
                <a:latin typeface="Raleway Regular"/>
                <a:cs typeface="Raleway Regular"/>
              </a:rPr>
              <a:t>assume we are only doing SQL Server upgrade in-place</a:t>
            </a:r>
          </a:p>
        </p:txBody>
      </p:sp>
      <p:sp>
        <p:nvSpPr>
          <p:cNvPr id="4" name="Rectangle 4">
            <a:extLst>
              <a:ext uri="{FF2B5EF4-FFF2-40B4-BE49-F238E27FC236}">
                <a16:creationId xmlns:a16="http://schemas.microsoft.com/office/drawing/2014/main" id="{3F2BC4BD-F633-3F7A-5020-B80F66446B90}"/>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FAILOVER CLUSTERED INSTANCES</a:t>
            </a:r>
          </a:p>
        </p:txBody>
      </p:sp>
      <p:grpSp>
        <p:nvGrpSpPr>
          <p:cNvPr id="5" name="Group 4">
            <a:extLst>
              <a:ext uri="{FF2B5EF4-FFF2-40B4-BE49-F238E27FC236}">
                <a16:creationId xmlns:a16="http://schemas.microsoft.com/office/drawing/2014/main" id="{D22C74CA-8E9C-5888-4191-229D9748AF22}"/>
              </a:ext>
            </a:extLst>
          </p:cNvPr>
          <p:cNvGrpSpPr/>
          <p:nvPr/>
        </p:nvGrpSpPr>
        <p:grpSpPr>
          <a:xfrm>
            <a:off x="4591919" y="2947573"/>
            <a:ext cx="2854237" cy="3468265"/>
            <a:chOff x="838200" y="2286000"/>
            <a:chExt cx="2854237" cy="3468265"/>
          </a:xfrm>
        </p:grpSpPr>
        <p:sp>
          <p:nvSpPr>
            <p:cNvPr id="7" name="Rectangle 18">
              <a:extLst>
                <a:ext uri="{FF2B5EF4-FFF2-40B4-BE49-F238E27FC236}">
                  <a16:creationId xmlns:a16="http://schemas.microsoft.com/office/drawing/2014/main" id="{1C7F066A-A3C5-AAE1-6B4E-ABD6B8314508}"/>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8" name="Rounded Rectangle 17">
              <a:extLst>
                <a:ext uri="{FF2B5EF4-FFF2-40B4-BE49-F238E27FC236}">
                  <a16:creationId xmlns:a16="http://schemas.microsoft.com/office/drawing/2014/main" id="{C8D36D52-4E26-8661-5B86-7FD6D83E4D20}"/>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9" name="TextBox 8">
              <a:extLst>
                <a:ext uri="{FF2B5EF4-FFF2-40B4-BE49-F238E27FC236}">
                  <a16:creationId xmlns:a16="http://schemas.microsoft.com/office/drawing/2014/main" id="{81F041B5-9B39-C9BB-1F35-339BFF1743CD}"/>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10" name="Group 9">
              <a:extLst>
                <a:ext uri="{FF2B5EF4-FFF2-40B4-BE49-F238E27FC236}">
                  <a16:creationId xmlns:a16="http://schemas.microsoft.com/office/drawing/2014/main" id="{5A22A2C3-2A70-A36C-16E7-DB46178355E9}"/>
                </a:ext>
              </a:extLst>
            </p:cNvPr>
            <p:cNvGrpSpPr/>
            <p:nvPr/>
          </p:nvGrpSpPr>
          <p:grpSpPr>
            <a:xfrm>
              <a:off x="849460" y="2985665"/>
              <a:ext cx="2842977" cy="2462080"/>
              <a:chOff x="87459" y="3429000"/>
              <a:chExt cx="2842977" cy="2462080"/>
            </a:xfrm>
          </p:grpSpPr>
          <p:grpSp>
            <p:nvGrpSpPr>
              <p:cNvPr id="11" name="Group 10">
                <a:extLst>
                  <a:ext uri="{FF2B5EF4-FFF2-40B4-BE49-F238E27FC236}">
                    <a16:creationId xmlns:a16="http://schemas.microsoft.com/office/drawing/2014/main" id="{821BE787-A930-8C83-C7BC-04C444187FE9}"/>
                  </a:ext>
                </a:extLst>
              </p:cNvPr>
              <p:cNvGrpSpPr>
                <a:grpSpLocks noChangeAspect="1"/>
              </p:cNvGrpSpPr>
              <p:nvPr/>
            </p:nvGrpSpPr>
            <p:grpSpPr>
              <a:xfrm>
                <a:off x="87459" y="3429000"/>
                <a:ext cx="2842977" cy="2462080"/>
                <a:chOff x="6248400" y="3172811"/>
                <a:chExt cx="2743200" cy="2375674"/>
              </a:xfrm>
            </p:grpSpPr>
            <p:cxnSp>
              <p:nvCxnSpPr>
                <p:cNvPr id="14" name="Straight Connector 13">
                  <a:extLst>
                    <a:ext uri="{FF2B5EF4-FFF2-40B4-BE49-F238E27FC236}">
                      <a16:creationId xmlns:a16="http://schemas.microsoft.com/office/drawing/2014/main" id="{1EE140CC-A135-79E7-6262-FE9AB26C632A}"/>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D6DA8C-5601-F4B3-0B12-FE00FCB61B31}"/>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ACEF143-7B8F-1697-D644-D9A6C981EEA2}"/>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7" name="Picture 16" descr="http://cdn1.iconfinder.com/data/icons/database/PNG/512/Database_1.png">
                  <a:extLst>
                    <a:ext uri="{FF2B5EF4-FFF2-40B4-BE49-F238E27FC236}">
                      <a16:creationId xmlns:a16="http://schemas.microsoft.com/office/drawing/2014/main" id="{FE8F55C7-3DE6-4728-E9A1-664D93CB9E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19" name="Picture 18" descr="http://icons.iconarchive.com/icons/visualpharm/hardware/256/server-icon.png">
                  <a:extLst>
                    <a:ext uri="{FF2B5EF4-FFF2-40B4-BE49-F238E27FC236}">
                      <a16:creationId xmlns:a16="http://schemas.microsoft.com/office/drawing/2014/main" id="{189D04A0-A0D3-27CC-C33A-68258AF0C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icons.iconarchive.com/icons/visualpharm/hardware/256/server-icon.png">
                  <a:extLst>
                    <a:ext uri="{FF2B5EF4-FFF2-40B4-BE49-F238E27FC236}">
                      <a16:creationId xmlns:a16="http://schemas.microsoft.com/office/drawing/2014/main" id="{F8018BED-FF81-83D1-7165-1F48D9CA0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2" name="Picture 26" descr="Code">
                <a:extLst>
                  <a:ext uri="{FF2B5EF4-FFF2-40B4-BE49-F238E27FC236}">
                    <a16:creationId xmlns:a16="http://schemas.microsoft.com/office/drawing/2014/main" id="{2D897881-D204-20AE-3121-3BB44D4643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6" descr="Code">
                <a:extLst>
                  <a:ext uri="{FF2B5EF4-FFF2-40B4-BE49-F238E27FC236}">
                    <a16:creationId xmlns:a16="http://schemas.microsoft.com/office/drawing/2014/main" id="{CC2CFBA9-FE17-23E8-981F-C3B8D702E0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22" name="Rectangle 21">
            <a:extLst>
              <a:ext uri="{FF2B5EF4-FFF2-40B4-BE49-F238E27FC236}">
                <a16:creationId xmlns:a16="http://schemas.microsoft.com/office/drawing/2014/main" id="{D9FAAB9A-ACB9-239F-44CD-6649EACC4662}"/>
              </a:ext>
            </a:extLst>
          </p:cNvPr>
          <p:cNvSpPr/>
          <p:nvPr/>
        </p:nvSpPr>
        <p:spPr>
          <a:xfrm>
            <a:off x="1742002" y="2133600"/>
            <a:ext cx="8707996" cy="4185761"/>
          </a:xfrm>
          <a:prstGeom prst="rect">
            <a:avLst/>
          </a:prstGeom>
          <a:solidFill>
            <a:schemeClr val="bg1">
              <a:lumMod val="85000"/>
            </a:schemeClr>
          </a:solidFill>
        </p:spPr>
        <p:txBody>
          <a:bodyPr wrap="square">
            <a:spAutoFit/>
          </a:bodyPr>
          <a:lstStyle/>
          <a:p>
            <a:pPr algn="ctr"/>
            <a:r>
              <a:rPr lang="en-US" sz="8000" spc="-150" dirty="0">
                <a:latin typeface="Raleway Regular"/>
                <a:cs typeface="Raleway Regular"/>
              </a:rPr>
              <a:t>IN CASE YOU </a:t>
            </a:r>
          </a:p>
          <a:p>
            <a:pPr algn="ctr"/>
            <a:r>
              <a:rPr lang="en-US" sz="13800" spc="600" dirty="0">
                <a:solidFill>
                  <a:srgbClr val="0C5351"/>
                </a:solidFill>
                <a:latin typeface="Raleway ExtraBold"/>
                <a:cs typeface="Raleway ExtraBold"/>
              </a:rPr>
              <a:t>INSIST</a:t>
            </a:r>
            <a:r>
              <a:rPr lang="en-US" sz="9600" b="1" spc="600" dirty="0">
                <a:solidFill>
                  <a:srgbClr val="0C5351"/>
                </a:solidFill>
                <a:latin typeface="Mostly Mono"/>
                <a:cs typeface="Mostly Mono"/>
              </a:rPr>
              <a:t> </a:t>
            </a:r>
            <a:endParaRPr lang="en-US" sz="6600" b="1" spc="600" dirty="0">
              <a:solidFill>
                <a:srgbClr val="0C5351"/>
              </a:solidFill>
              <a:latin typeface="Mostly Mono"/>
              <a:cs typeface="Mostly Mono"/>
            </a:endParaRPr>
          </a:p>
          <a:p>
            <a:pPr algn="ctr"/>
            <a:r>
              <a:rPr lang="en-US" sz="4800" spc="-150" dirty="0">
                <a:latin typeface="Raleway Regular"/>
                <a:cs typeface="Raleway Regular"/>
              </a:rPr>
              <a:t>(IN-PLACE UPGRADE)</a:t>
            </a:r>
          </a:p>
        </p:txBody>
      </p:sp>
    </p:spTree>
    <p:extLst>
      <p:ext uri="{BB962C8B-B14F-4D97-AF65-F5344CB8AC3E}">
        <p14:creationId xmlns:p14="http://schemas.microsoft.com/office/powerpoint/2010/main" val="246128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596392"/>
            <a:ext cx="9144000" cy="4619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5093" tIns="47546" rIns="95093" bIns="47546" rtlCol="0" anchor="ctr"/>
          <a:lstStyle/>
          <a:p>
            <a:pPr algn="ctr"/>
            <a:endParaRPr lang="en-US"/>
          </a:p>
        </p:txBody>
      </p:sp>
      <p:sp>
        <p:nvSpPr>
          <p:cNvPr id="27" name="Rectangle 26"/>
          <p:cNvSpPr/>
          <p:nvPr/>
        </p:nvSpPr>
        <p:spPr>
          <a:xfrm>
            <a:off x="1524000" y="1596392"/>
            <a:ext cx="9144000" cy="4619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5093" tIns="47546" rIns="95093" bIns="47546" rtlCol="0" anchor="ctr"/>
          <a:lstStyle/>
          <a:p>
            <a:pPr algn="ctr"/>
            <a:endParaRPr lang="en-US"/>
          </a:p>
        </p:txBody>
      </p:sp>
      <p:sp>
        <p:nvSpPr>
          <p:cNvPr id="34" name="TextBox 33"/>
          <p:cNvSpPr txBox="1"/>
          <p:nvPr/>
        </p:nvSpPr>
        <p:spPr>
          <a:xfrm>
            <a:off x="920787" y="1648936"/>
            <a:ext cx="2972058" cy="2465900"/>
          </a:xfrm>
          <a:prstGeom prst="rect">
            <a:avLst/>
          </a:prstGeom>
          <a:noFill/>
        </p:spPr>
        <p:txBody>
          <a:bodyPr wrap="square" lIns="95093" tIns="47546" rIns="95093" bIns="47546" rtlCol="0">
            <a:spAutoFit/>
          </a:bodyPr>
          <a:lstStyle/>
          <a:p>
            <a:r>
              <a:rPr lang="en-US" sz="2200" dirty="0">
                <a:solidFill>
                  <a:srgbClr val="0C5351"/>
                </a:solidFill>
                <a:latin typeface="Raleway ExtraBold"/>
                <a:cs typeface="Raleway ExtraBold"/>
              </a:rPr>
              <a:t>Step 1:</a:t>
            </a:r>
          </a:p>
          <a:p>
            <a:pPr marL="475465" indent="-475465">
              <a:buFont typeface="+mj-lt"/>
              <a:buAutoNum type="alphaLcParenR"/>
            </a:pPr>
            <a:r>
              <a:rPr lang="en-US" sz="2200" dirty="0">
                <a:solidFill>
                  <a:schemeClr val="bg1">
                    <a:lumMod val="50000"/>
                  </a:schemeClr>
                </a:solidFill>
                <a:latin typeface="HelveticaNeue" panose="00000400000000000000" pitchFamily="2" charset="0"/>
              </a:rPr>
              <a:t>On standby node, install prerequisites and upgrade shared features</a:t>
            </a:r>
          </a:p>
          <a:p>
            <a:pPr marL="475465" indent="-475465">
              <a:buFont typeface="+mj-lt"/>
              <a:buAutoNum type="alphaLcParenR"/>
            </a:pPr>
            <a:r>
              <a:rPr lang="en-US" sz="2200" dirty="0">
                <a:solidFill>
                  <a:schemeClr val="bg1">
                    <a:lumMod val="50000"/>
                  </a:schemeClr>
                </a:solidFill>
                <a:latin typeface="HelveticaNeue" panose="00000400000000000000" pitchFamily="2" charset="0"/>
              </a:rPr>
              <a:t>Reboot, if prompted</a:t>
            </a:r>
          </a:p>
        </p:txBody>
      </p:sp>
      <p:sp>
        <p:nvSpPr>
          <p:cNvPr id="35" name="TextBox 34"/>
          <p:cNvSpPr txBox="1"/>
          <p:nvPr/>
        </p:nvSpPr>
        <p:spPr>
          <a:xfrm>
            <a:off x="8014532" y="1836371"/>
            <a:ext cx="2649807" cy="3081453"/>
          </a:xfrm>
          <a:prstGeom prst="rect">
            <a:avLst/>
          </a:prstGeom>
          <a:noFill/>
        </p:spPr>
        <p:txBody>
          <a:bodyPr wrap="square" lIns="95093" tIns="47546" rIns="95093" bIns="47546" rtlCol="0">
            <a:spAutoFit/>
          </a:bodyPr>
          <a:lstStyle/>
          <a:p>
            <a:r>
              <a:rPr lang="en-US" sz="2200" dirty="0">
                <a:solidFill>
                  <a:srgbClr val="0C5351"/>
                </a:solidFill>
                <a:latin typeface="Raleway ExtraBold"/>
                <a:cs typeface="Raleway ExtraBold"/>
              </a:rPr>
              <a:t>Step 3:</a:t>
            </a:r>
          </a:p>
          <a:p>
            <a:pPr marL="475465" indent="-475465">
              <a:buFont typeface="+mj-lt"/>
              <a:buAutoNum type="alphaLcParenR"/>
            </a:pPr>
            <a:r>
              <a:rPr lang="en-US" sz="2200" dirty="0">
                <a:solidFill>
                  <a:schemeClr val="bg1">
                    <a:lumMod val="50000"/>
                  </a:schemeClr>
                </a:solidFill>
                <a:latin typeface="HelveticaNeue" panose="00000400000000000000" pitchFamily="2" charset="0"/>
              </a:rPr>
              <a:t>On old active node, install prerequisites and upgrade shared features</a:t>
            </a:r>
          </a:p>
          <a:p>
            <a:pPr marL="475465" indent="-475465">
              <a:buFont typeface="+mj-lt"/>
              <a:buAutoNum type="alphaLcParenR"/>
            </a:pPr>
            <a:r>
              <a:rPr lang="en-US" sz="2200" dirty="0">
                <a:solidFill>
                  <a:schemeClr val="bg1">
                    <a:lumMod val="50000"/>
                  </a:schemeClr>
                </a:solidFill>
                <a:latin typeface="HelveticaNeue" panose="00000400000000000000" pitchFamily="2" charset="0"/>
              </a:rPr>
              <a:t>Reboot, if prompted</a:t>
            </a:r>
          </a:p>
          <a:p>
            <a:endParaRPr lang="en-US" dirty="0">
              <a:solidFill>
                <a:schemeClr val="bg1">
                  <a:lumMod val="50000"/>
                </a:schemeClr>
              </a:solidFill>
              <a:latin typeface="HelveticaNeue" panose="00000400000000000000" pitchFamily="2" charset="0"/>
            </a:endParaRPr>
          </a:p>
        </p:txBody>
      </p:sp>
      <p:sp>
        <p:nvSpPr>
          <p:cNvPr id="36" name="Right Arrow 35"/>
          <p:cNvSpPr/>
          <p:nvPr/>
        </p:nvSpPr>
        <p:spPr>
          <a:xfrm>
            <a:off x="5291654" y="1669898"/>
            <a:ext cx="1542481" cy="457200"/>
          </a:xfrm>
          <a:prstGeom prst="rightArrow">
            <a:avLst/>
          </a:prstGeom>
          <a:ln>
            <a:noFill/>
          </a:ln>
        </p:spPr>
        <p:style>
          <a:lnRef idx="1">
            <a:schemeClr val="dk1"/>
          </a:lnRef>
          <a:fillRef idx="2">
            <a:schemeClr val="dk1"/>
          </a:fillRef>
          <a:effectRef idx="1">
            <a:schemeClr val="dk1"/>
          </a:effectRef>
          <a:fontRef idx="minor">
            <a:schemeClr val="dk1"/>
          </a:fontRef>
        </p:style>
        <p:txBody>
          <a:bodyPr lIns="95093" tIns="47546" rIns="95093" bIns="47546" rtlCol="0" anchor="ctr"/>
          <a:lstStyle/>
          <a:p>
            <a:pPr algn="ctr"/>
            <a:endParaRPr lang="en-US"/>
          </a:p>
        </p:txBody>
      </p:sp>
      <p:sp>
        <p:nvSpPr>
          <p:cNvPr id="37" name="TextBox 36"/>
          <p:cNvSpPr txBox="1"/>
          <p:nvPr/>
        </p:nvSpPr>
        <p:spPr>
          <a:xfrm>
            <a:off x="5128945" y="1321397"/>
            <a:ext cx="3051061" cy="342242"/>
          </a:xfrm>
          <a:prstGeom prst="rect">
            <a:avLst/>
          </a:prstGeom>
          <a:noFill/>
        </p:spPr>
        <p:txBody>
          <a:bodyPr wrap="square" lIns="95093" tIns="47546" rIns="95093" bIns="47546" rtlCol="0">
            <a:spAutoFit/>
          </a:bodyPr>
          <a:lstStyle/>
          <a:p>
            <a:r>
              <a:rPr lang="en-US" sz="1600" dirty="0">
                <a:solidFill>
                  <a:schemeClr val="bg1">
                    <a:lumMod val="50000"/>
                  </a:schemeClr>
                </a:solidFill>
                <a:latin typeface="HelveticaNeue" panose="00000400000000000000" pitchFamily="2" charset="0"/>
              </a:rPr>
              <a:t>FCI Manual Failover  </a:t>
            </a:r>
          </a:p>
        </p:txBody>
      </p:sp>
      <p:sp>
        <p:nvSpPr>
          <p:cNvPr id="17" name="TextBox 16"/>
          <p:cNvSpPr txBox="1"/>
          <p:nvPr/>
        </p:nvSpPr>
        <p:spPr>
          <a:xfrm>
            <a:off x="951638" y="4419762"/>
            <a:ext cx="3352976" cy="1111683"/>
          </a:xfrm>
          <a:prstGeom prst="rect">
            <a:avLst/>
          </a:prstGeom>
          <a:noFill/>
        </p:spPr>
        <p:txBody>
          <a:bodyPr wrap="square" lIns="95093" tIns="47546" rIns="95093" bIns="47546" rtlCol="0">
            <a:spAutoFit/>
          </a:bodyPr>
          <a:lstStyle/>
          <a:p>
            <a:r>
              <a:rPr lang="en-US" sz="2200" dirty="0">
                <a:solidFill>
                  <a:srgbClr val="0C5351"/>
                </a:solidFill>
                <a:latin typeface="Raleway ExtraBold"/>
                <a:cs typeface="Raleway ExtraBold"/>
              </a:rPr>
              <a:t>Step 2:</a:t>
            </a:r>
          </a:p>
          <a:p>
            <a:pPr marL="475465" indent="-475465">
              <a:buFont typeface="+mj-lt"/>
              <a:buAutoNum type="alphaLcParenR"/>
            </a:pPr>
            <a:r>
              <a:rPr lang="en-US" sz="2200" dirty="0">
                <a:solidFill>
                  <a:schemeClr val="bg1">
                    <a:lumMod val="50000"/>
                  </a:schemeClr>
                </a:solidFill>
                <a:latin typeface="HelveticaNeue" panose="00000400000000000000" pitchFamily="2" charset="0"/>
              </a:rPr>
              <a:t>Fail over to the upgraded node</a:t>
            </a:r>
          </a:p>
        </p:txBody>
      </p:sp>
      <p:sp>
        <p:nvSpPr>
          <p:cNvPr id="4" name="Rectangle 4">
            <a:extLst>
              <a:ext uri="{FF2B5EF4-FFF2-40B4-BE49-F238E27FC236}">
                <a16:creationId xmlns:a16="http://schemas.microsoft.com/office/drawing/2014/main" id="{A64AE45B-6F4D-6E61-2621-F9A362199AF1}"/>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FAILOVER CLUSTERED INSTANCES</a:t>
            </a:r>
          </a:p>
        </p:txBody>
      </p:sp>
      <p:sp>
        <p:nvSpPr>
          <p:cNvPr id="7" name="Rectangle 18">
            <a:extLst>
              <a:ext uri="{FF2B5EF4-FFF2-40B4-BE49-F238E27FC236}">
                <a16:creationId xmlns:a16="http://schemas.microsoft.com/office/drawing/2014/main" id="{5AD66152-11D3-56B2-5B54-FC75B758770A}"/>
              </a:ext>
            </a:extLst>
          </p:cNvPr>
          <p:cNvSpPr>
            <a:spLocks noChangeArrowheads="1"/>
          </p:cNvSpPr>
          <p:nvPr/>
        </p:nvSpPr>
        <p:spPr bwMode="auto">
          <a:xfrm>
            <a:off x="5446800" y="4700173"/>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8" name="Rounded Rectangle 17">
            <a:extLst>
              <a:ext uri="{FF2B5EF4-FFF2-40B4-BE49-F238E27FC236}">
                <a16:creationId xmlns:a16="http://schemas.microsoft.com/office/drawing/2014/main" id="{72E4F148-EF1F-67E9-0AC8-1176347716A5}"/>
              </a:ext>
            </a:extLst>
          </p:cNvPr>
          <p:cNvSpPr/>
          <p:nvPr/>
        </p:nvSpPr>
        <p:spPr>
          <a:xfrm>
            <a:off x="4591919" y="2947573"/>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9" name="TextBox 8">
            <a:extLst>
              <a:ext uri="{FF2B5EF4-FFF2-40B4-BE49-F238E27FC236}">
                <a16:creationId xmlns:a16="http://schemas.microsoft.com/office/drawing/2014/main" id="{BEEC2558-A4B4-E920-F6C4-4427CDF6D929}"/>
              </a:ext>
            </a:extLst>
          </p:cNvPr>
          <p:cNvSpPr txBox="1"/>
          <p:nvPr/>
        </p:nvSpPr>
        <p:spPr>
          <a:xfrm>
            <a:off x="4608600" y="3336553"/>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10" name="Group 9">
            <a:extLst>
              <a:ext uri="{FF2B5EF4-FFF2-40B4-BE49-F238E27FC236}">
                <a16:creationId xmlns:a16="http://schemas.microsoft.com/office/drawing/2014/main" id="{5158FA35-7CBB-1941-F117-639497A8070B}"/>
              </a:ext>
            </a:extLst>
          </p:cNvPr>
          <p:cNvGrpSpPr/>
          <p:nvPr/>
        </p:nvGrpSpPr>
        <p:grpSpPr>
          <a:xfrm>
            <a:off x="4603179" y="3647238"/>
            <a:ext cx="2842977" cy="2462080"/>
            <a:chOff x="87459" y="3429000"/>
            <a:chExt cx="2842977" cy="2462080"/>
          </a:xfrm>
        </p:grpSpPr>
        <p:grpSp>
          <p:nvGrpSpPr>
            <p:cNvPr id="11" name="Group 10">
              <a:extLst>
                <a:ext uri="{FF2B5EF4-FFF2-40B4-BE49-F238E27FC236}">
                  <a16:creationId xmlns:a16="http://schemas.microsoft.com/office/drawing/2014/main" id="{337A3007-162A-90B5-0181-08CB18DD1949}"/>
                </a:ext>
              </a:extLst>
            </p:cNvPr>
            <p:cNvGrpSpPr>
              <a:grpSpLocks noChangeAspect="1"/>
            </p:cNvGrpSpPr>
            <p:nvPr/>
          </p:nvGrpSpPr>
          <p:grpSpPr>
            <a:xfrm>
              <a:off x="87459" y="3429000"/>
              <a:ext cx="2842977" cy="2462080"/>
              <a:chOff x="6248400" y="3172811"/>
              <a:chExt cx="2743200" cy="2375674"/>
            </a:xfrm>
          </p:grpSpPr>
          <p:cxnSp>
            <p:nvCxnSpPr>
              <p:cNvPr id="14" name="Straight Connector 13">
                <a:extLst>
                  <a:ext uri="{FF2B5EF4-FFF2-40B4-BE49-F238E27FC236}">
                    <a16:creationId xmlns:a16="http://schemas.microsoft.com/office/drawing/2014/main" id="{DC6034CD-0C02-BD46-13F4-84B44D929672}"/>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1DB80F-56B5-B475-FAA8-03B6D69C5DAE}"/>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18F5F64-904A-097C-EFF0-AE9BE81D54D1}"/>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descr="http://cdn1.iconfinder.com/data/icons/database/PNG/512/Database_1.png">
                <a:extLst>
                  <a:ext uri="{FF2B5EF4-FFF2-40B4-BE49-F238E27FC236}">
                    <a16:creationId xmlns:a16="http://schemas.microsoft.com/office/drawing/2014/main" id="{6FE60638-E17D-BD4D-3C6C-70CF477A18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19" name="Picture 18" descr="http://icons.iconarchive.com/icons/visualpharm/hardware/256/server-icon.png">
                <a:extLst>
                  <a:ext uri="{FF2B5EF4-FFF2-40B4-BE49-F238E27FC236}">
                    <a16:creationId xmlns:a16="http://schemas.microsoft.com/office/drawing/2014/main" id="{7DA239AC-3C60-D2BD-5DE2-57EE3D778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icons.iconarchive.com/icons/visualpharm/hardware/256/server-icon.png">
                <a:extLst>
                  <a:ext uri="{FF2B5EF4-FFF2-40B4-BE49-F238E27FC236}">
                    <a16:creationId xmlns:a16="http://schemas.microsoft.com/office/drawing/2014/main" id="{ECF34EDA-410C-89A6-DA66-F4A64900A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2" name="Picture 26" descr="Code">
              <a:extLst>
                <a:ext uri="{FF2B5EF4-FFF2-40B4-BE49-F238E27FC236}">
                  <a16:creationId xmlns:a16="http://schemas.microsoft.com/office/drawing/2014/main" id="{15F09389-725D-10CA-AEDF-489E8F6CBC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6" descr="Code">
              <a:extLst>
                <a:ext uri="{FF2B5EF4-FFF2-40B4-BE49-F238E27FC236}">
                  <a16:creationId xmlns:a16="http://schemas.microsoft.com/office/drawing/2014/main" id="{30E9752A-EAD1-C42F-2CF2-6FBD64325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425919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strVal val="#ppt_w*0.05"/>
                                          </p:val>
                                        </p:tav>
                                        <p:tav tm="100000">
                                          <p:val>
                                            <p:strVal val="#ppt_w"/>
                                          </p:val>
                                        </p:tav>
                                      </p:tavLst>
                                    </p:anim>
                                    <p:anim calcmode="lin" valueType="num">
                                      <p:cBhvr>
                                        <p:cTn id="13" dur="500" fill="hold"/>
                                        <p:tgtEl>
                                          <p:spTgt spid="36"/>
                                        </p:tgtEl>
                                        <p:attrNameLst>
                                          <p:attrName>ppt_h</p:attrName>
                                        </p:attrNameLst>
                                      </p:cBhvr>
                                      <p:tavLst>
                                        <p:tav tm="0">
                                          <p:val>
                                            <p:strVal val="#ppt_h"/>
                                          </p:val>
                                        </p:tav>
                                        <p:tav tm="100000">
                                          <p:val>
                                            <p:strVal val="#ppt_h"/>
                                          </p:val>
                                        </p:tav>
                                      </p:tavLst>
                                    </p:anim>
                                    <p:anim calcmode="lin" valueType="num">
                                      <p:cBhvr>
                                        <p:cTn id="14" dur="500" fill="hold"/>
                                        <p:tgtEl>
                                          <p:spTgt spid="36"/>
                                        </p:tgtEl>
                                        <p:attrNameLst>
                                          <p:attrName>ppt_x</p:attrName>
                                        </p:attrNameLst>
                                      </p:cBhvr>
                                      <p:tavLst>
                                        <p:tav tm="0">
                                          <p:val>
                                            <p:strVal val="#ppt_x-.2"/>
                                          </p:val>
                                        </p:tav>
                                        <p:tav tm="100000">
                                          <p:val>
                                            <p:strVal val="#ppt_x"/>
                                          </p:val>
                                        </p:tav>
                                      </p:tavLst>
                                    </p:anim>
                                    <p:anim calcmode="lin" valueType="num">
                                      <p:cBhvr>
                                        <p:cTn id="15" dur="500" fill="hold"/>
                                        <p:tgtEl>
                                          <p:spTgt spid="36"/>
                                        </p:tgtEl>
                                        <p:attrNameLst>
                                          <p:attrName>ppt_y</p:attrName>
                                        </p:attrNameLst>
                                      </p:cBhvr>
                                      <p:tavLst>
                                        <p:tav tm="0">
                                          <p:val>
                                            <p:strVal val="#ppt_y"/>
                                          </p:val>
                                        </p:tav>
                                        <p:tav tm="100000">
                                          <p:val>
                                            <p:strVal val="#ppt_y"/>
                                          </p:val>
                                        </p:tav>
                                      </p:tavLst>
                                    </p:anim>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42" presetClass="path" presetSubtype="0" accel="50000" decel="50000" fill="hold" grpId="0" nodeType="withEffect">
                                  <p:stCondLst>
                                    <p:cond delay="0"/>
                                  </p:stCondLst>
                                  <p:childTnLst>
                                    <p:animMotion origin="layout" path="M -6.25E-7 2.59259E-6 L 0.12682 2.59259E-6 " pathEditMode="relative" rAng="0" ptsTypes="AA">
                                      <p:cBhvr>
                                        <p:cTn id="21" dur="2000" fill="hold"/>
                                        <p:tgtEl>
                                          <p:spTgt spid="9"/>
                                        </p:tgtEl>
                                        <p:attrNameLst>
                                          <p:attrName>ppt_x</p:attrName>
                                          <p:attrName>ppt_y</p:attrName>
                                        </p:attrNameLst>
                                      </p:cBhvr>
                                      <p:rCtr x="6341" y="0"/>
                                    </p:animMotion>
                                  </p:childTnLst>
                                </p:cTn>
                              </p:par>
                              <p:par>
                                <p:cTn id="22" presetID="54" presetClass="entr" presetSubtype="0" ac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strVal val="#ppt_w*0.05"/>
                                          </p:val>
                                        </p:tav>
                                        <p:tav tm="100000">
                                          <p:val>
                                            <p:strVal val="#ppt_w"/>
                                          </p:val>
                                        </p:tav>
                                      </p:tavLst>
                                    </p:anim>
                                    <p:anim calcmode="lin" valueType="num">
                                      <p:cBhvr>
                                        <p:cTn id="25" dur="500" fill="hold"/>
                                        <p:tgtEl>
                                          <p:spTgt spid="37"/>
                                        </p:tgtEl>
                                        <p:attrNameLst>
                                          <p:attrName>ppt_h</p:attrName>
                                        </p:attrNameLst>
                                      </p:cBhvr>
                                      <p:tavLst>
                                        <p:tav tm="0">
                                          <p:val>
                                            <p:strVal val="#ppt_h"/>
                                          </p:val>
                                        </p:tav>
                                        <p:tav tm="100000">
                                          <p:val>
                                            <p:strVal val="#ppt_h"/>
                                          </p:val>
                                        </p:tav>
                                      </p:tavLst>
                                    </p:anim>
                                    <p:anim calcmode="lin" valueType="num">
                                      <p:cBhvr>
                                        <p:cTn id="26" dur="500" fill="hold"/>
                                        <p:tgtEl>
                                          <p:spTgt spid="37"/>
                                        </p:tgtEl>
                                        <p:attrNameLst>
                                          <p:attrName>ppt_x</p:attrName>
                                        </p:attrNameLst>
                                      </p:cBhvr>
                                      <p:tavLst>
                                        <p:tav tm="0">
                                          <p:val>
                                            <p:strVal val="#ppt_x-.2"/>
                                          </p:val>
                                        </p:tav>
                                        <p:tav tm="100000">
                                          <p:val>
                                            <p:strVal val="#ppt_x"/>
                                          </p:val>
                                        </p:tav>
                                      </p:tavLst>
                                    </p:anim>
                                    <p:anim calcmode="lin" valueType="num">
                                      <p:cBhvr>
                                        <p:cTn id="27" dur="500" fill="hold"/>
                                        <p:tgtEl>
                                          <p:spTgt spid="37"/>
                                        </p:tgtEl>
                                        <p:attrNameLst>
                                          <p:attrName>ppt_y</p:attrName>
                                        </p:attrNameLst>
                                      </p:cBhvr>
                                      <p:tavLst>
                                        <p:tav tm="0">
                                          <p:val>
                                            <p:strVal val="#ppt_y"/>
                                          </p:val>
                                        </p:tav>
                                        <p:tav tm="100000">
                                          <p:val>
                                            <p:strVal val="#ppt_y"/>
                                          </p:val>
                                        </p:tav>
                                      </p:tavLst>
                                    </p:anim>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37" grpId="0"/>
      <p:bldP spid="1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596392"/>
            <a:ext cx="9144000" cy="4619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5093" tIns="47546" rIns="95093" bIns="47546" rtlCol="0" anchor="ctr"/>
          <a:lstStyle/>
          <a:p>
            <a:pPr algn="ctr"/>
            <a:endParaRPr lang="en-US"/>
          </a:p>
        </p:txBody>
      </p:sp>
      <p:sp>
        <p:nvSpPr>
          <p:cNvPr id="27" name="Rectangle 26"/>
          <p:cNvSpPr/>
          <p:nvPr/>
        </p:nvSpPr>
        <p:spPr>
          <a:xfrm>
            <a:off x="1524000" y="1596392"/>
            <a:ext cx="9144000" cy="4619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5093" tIns="47546" rIns="95093" bIns="47546" rtlCol="0" anchor="ctr"/>
          <a:lstStyle/>
          <a:p>
            <a:pPr algn="ctr"/>
            <a:endParaRPr lang="en-US"/>
          </a:p>
        </p:txBody>
      </p:sp>
      <p:sp>
        <p:nvSpPr>
          <p:cNvPr id="24" name="TextBox 23"/>
          <p:cNvSpPr txBox="1"/>
          <p:nvPr/>
        </p:nvSpPr>
        <p:spPr>
          <a:xfrm>
            <a:off x="7856520" y="1451957"/>
            <a:ext cx="2628901" cy="1450238"/>
          </a:xfrm>
          <a:prstGeom prst="rect">
            <a:avLst/>
          </a:prstGeom>
          <a:noFill/>
        </p:spPr>
        <p:txBody>
          <a:bodyPr wrap="square" lIns="95093" tIns="47546" rIns="95093" bIns="47546" rtlCol="0">
            <a:spAutoFit/>
          </a:bodyPr>
          <a:lstStyle/>
          <a:p>
            <a:r>
              <a:rPr lang="en-US" sz="2200" dirty="0">
                <a:solidFill>
                  <a:srgbClr val="0C5351"/>
                </a:solidFill>
                <a:latin typeface="Raleway ExtraBold"/>
                <a:cs typeface="Raleway ExtraBold"/>
              </a:rPr>
              <a:t>Step 5:</a:t>
            </a:r>
          </a:p>
          <a:p>
            <a:r>
              <a:rPr lang="en-US" sz="2200" dirty="0">
                <a:solidFill>
                  <a:schemeClr val="bg1">
                    <a:lumMod val="50000"/>
                  </a:schemeClr>
                </a:solidFill>
                <a:latin typeface="HelveticaNeue" panose="00000400000000000000" pitchFamily="2" charset="0"/>
              </a:rPr>
              <a:t>Upgrade to </a:t>
            </a:r>
          </a:p>
          <a:p>
            <a:r>
              <a:rPr lang="en-US" sz="2200" dirty="0">
                <a:solidFill>
                  <a:schemeClr val="bg1">
                    <a:lumMod val="50000"/>
                  </a:schemeClr>
                </a:solidFill>
                <a:latin typeface="HelveticaNeue" panose="00000400000000000000" pitchFamily="2" charset="0"/>
              </a:rPr>
              <a:t>SQL Server 2025 on active node</a:t>
            </a:r>
          </a:p>
        </p:txBody>
      </p:sp>
      <p:sp>
        <p:nvSpPr>
          <p:cNvPr id="25" name="TextBox 24"/>
          <p:cNvSpPr txBox="1"/>
          <p:nvPr/>
        </p:nvSpPr>
        <p:spPr>
          <a:xfrm>
            <a:off x="1666506" y="1451956"/>
            <a:ext cx="2524495" cy="1450238"/>
          </a:xfrm>
          <a:prstGeom prst="rect">
            <a:avLst/>
          </a:prstGeom>
          <a:noFill/>
        </p:spPr>
        <p:txBody>
          <a:bodyPr wrap="square" lIns="95093" tIns="47546" rIns="95093" bIns="47546" rtlCol="0">
            <a:spAutoFit/>
          </a:bodyPr>
          <a:lstStyle/>
          <a:p>
            <a:r>
              <a:rPr lang="en-US" sz="2200" dirty="0">
                <a:solidFill>
                  <a:srgbClr val="0C5351"/>
                </a:solidFill>
                <a:latin typeface="Raleway ExtraBold"/>
                <a:cs typeface="Raleway ExtraBold"/>
              </a:rPr>
              <a:t>Step 4:</a:t>
            </a:r>
          </a:p>
          <a:p>
            <a:r>
              <a:rPr lang="en-US" sz="2200" dirty="0">
                <a:solidFill>
                  <a:schemeClr val="bg1">
                    <a:lumMod val="50000"/>
                  </a:schemeClr>
                </a:solidFill>
                <a:latin typeface="HelveticaNeue" panose="00000400000000000000" pitchFamily="2" charset="0"/>
              </a:rPr>
              <a:t>Upgrade to </a:t>
            </a:r>
          </a:p>
          <a:p>
            <a:r>
              <a:rPr lang="en-US" sz="2200" dirty="0">
                <a:solidFill>
                  <a:schemeClr val="bg1">
                    <a:lumMod val="50000"/>
                  </a:schemeClr>
                </a:solidFill>
                <a:latin typeface="HelveticaNeue" panose="00000400000000000000" pitchFamily="2" charset="0"/>
              </a:rPr>
              <a:t>SQL Server 2025 </a:t>
            </a:r>
          </a:p>
          <a:p>
            <a:r>
              <a:rPr lang="en-US" sz="2200" dirty="0">
                <a:solidFill>
                  <a:schemeClr val="bg1">
                    <a:lumMod val="50000"/>
                  </a:schemeClr>
                </a:solidFill>
                <a:latin typeface="HelveticaNeue" panose="00000400000000000000" pitchFamily="2" charset="0"/>
              </a:rPr>
              <a:t>on inactive node</a:t>
            </a:r>
          </a:p>
        </p:txBody>
      </p:sp>
      <p:sp>
        <p:nvSpPr>
          <p:cNvPr id="26" name="TextBox 25"/>
          <p:cNvSpPr txBox="1"/>
          <p:nvPr/>
        </p:nvSpPr>
        <p:spPr>
          <a:xfrm>
            <a:off x="7856520" y="4593126"/>
            <a:ext cx="4343400" cy="1050128"/>
          </a:xfrm>
          <a:prstGeom prst="rect">
            <a:avLst/>
          </a:prstGeom>
          <a:noFill/>
        </p:spPr>
        <p:txBody>
          <a:bodyPr wrap="square" lIns="95093" tIns="47546" rIns="95093" bIns="47546" rtlCol="0">
            <a:spAutoFit/>
          </a:bodyPr>
          <a:lstStyle/>
          <a:p>
            <a:r>
              <a:rPr lang="en-US" dirty="0">
                <a:solidFill>
                  <a:srgbClr val="0C5351"/>
                </a:solidFill>
                <a:latin typeface="Raleway ExtraBold"/>
                <a:cs typeface="Raleway ExtraBold"/>
              </a:rPr>
              <a:t>Step 6: Setup performs the failover</a:t>
            </a:r>
          </a:p>
          <a:p>
            <a:r>
              <a:rPr lang="en-US" sz="2200" dirty="0">
                <a:solidFill>
                  <a:schemeClr val="bg1">
                    <a:lumMod val="50000"/>
                  </a:schemeClr>
                </a:solidFill>
                <a:latin typeface="HelveticaNeue" panose="00000400000000000000" pitchFamily="2" charset="0"/>
              </a:rPr>
              <a:t>(or you can manually failover before upgrading the active node)</a:t>
            </a:r>
          </a:p>
        </p:txBody>
      </p:sp>
      <p:sp>
        <p:nvSpPr>
          <p:cNvPr id="29" name="TextBox 28"/>
          <p:cNvSpPr txBox="1"/>
          <p:nvPr/>
        </p:nvSpPr>
        <p:spPr>
          <a:xfrm>
            <a:off x="8001000" y="3245397"/>
            <a:ext cx="292997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HelveticaNeue" panose="00000400000000000000" pitchFamily="2" charset="0"/>
                <a:cs typeface="Arial" pitchFamily="34" charset="0"/>
              </a:rPr>
              <a:t>SQL Server 2025</a:t>
            </a:r>
          </a:p>
        </p:txBody>
      </p:sp>
      <p:sp>
        <p:nvSpPr>
          <p:cNvPr id="30" name="TextBox 29"/>
          <p:cNvSpPr txBox="1"/>
          <p:nvPr/>
        </p:nvSpPr>
        <p:spPr>
          <a:xfrm>
            <a:off x="1690259" y="3245397"/>
            <a:ext cx="2653143" cy="465353"/>
          </a:xfrm>
          <a:prstGeom prst="rect">
            <a:avLst/>
          </a:prstGeom>
          <a:solidFill>
            <a:schemeClr val="bg1"/>
          </a:solidFill>
        </p:spPr>
        <p:txBody>
          <a:bodyPr wrap="square" lIns="95093" tIns="47546" rIns="95093" bIns="47546" rtlCol="0">
            <a:spAutoFit/>
          </a:bodyPr>
          <a:lstStyle/>
          <a:p>
            <a:r>
              <a:rPr lang="en-US" sz="2400" b="1" dirty="0">
                <a:solidFill>
                  <a:schemeClr val="bg1">
                    <a:lumMod val="50000"/>
                  </a:schemeClr>
                </a:solidFill>
                <a:latin typeface="HelveticaNeue" panose="00000400000000000000" pitchFamily="2" charset="0"/>
                <a:cs typeface="Arial" pitchFamily="34" charset="0"/>
              </a:rPr>
              <a:t>SQL Server 2025</a:t>
            </a:r>
          </a:p>
        </p:txBody>
      </p:sp>
      <p:sp>
        <p:nvSpPr>
          <p:cNvPr id="31" name="TextBox 30"/>
          <p:cNvSpPr txBox="1"/>
          <p:nvPr/>
        </p:nvSpPr>
        <p:spPr>
          <a:xfrm>
            <a:off x="2599843" y="3762429"/>
            <a:ext cx="2035139" cy="74235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5093" tIns="47546" rIns="95093" bIns="47546" rtlCol="0">
            <a:spAutoFit/>
          </a:bodyPr>
          <a:lstStyle/>
          <a:p>
            <a:r>
              <a:rPr lang="en-US" sz="1400" b="1" dirty="0">
                <a:solidFill>
                  <a:schemeClr val="bg1">
                    <a:lumMod val="50000"/>
                  </a:schemeClr>
                </a:solidFill>
                <a:latin typeface="HelveticaNeue" panose="00000400000000000000" pitchFamily="2" charset="0"/>
              </a:rPr>
              <a:t>*remove FCI from Cluster Group </a:t>
            </a:r>
          </a:p>
          <a:p>
            <a:r>
              <a:rPr lang="en-US" sz="1400" b="1" dirty="0">
                <a:solidFill>
                  <a:schemeClr val="bg1">
                    <a:lumMod val="50000"/>
                  </a:schemeClr>
                </a:solidFill>
                <a:latin typeface="HelveticaNeue" panose="00000400000000000000" pitchFamily="2" charset="0"/>
              </a:rPr>
              <a:t>Possible Owners</a:t>
            </a:r>
          </a:p>
        </p:txBody>
      </p:sp>
      <p:sp>
        <p:nvSpPr>
          <p:cNvPr id="4" name="Rectangle 4">
            <a:extLst>
              <a:ext uri="{FF2B5EF4-FFF2-40B4-BE49-F238E27FC236}">
                <a16:creationId xmlns:a16="http://schemas.microsoft.com/office/drawing/2014/main" id="{B41397F0-C4A2-48F7-25B6-50599A040C9A}"/>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FAILOVER CLUSTERED INSTANCES</a:t>
            </a:r>
          </a:p>
        </p:txBody>
      </p:sp>
      <p:sp>
        <p:nvSpPr>
          <p:cNvPr id="7" name="Rectangle 18">
            <a:extLst>
              <a:ext uri="{FF2B5EF4-FFF2-40B4-BE49-F238E27FC236}">
                <a16:creationId xmlns:a16="http://schemas.microsoft.com/office/drawing/2014/main" id="{B7E271E9-99DC-96E4-F630-FB60040BF25B}"/>
              </a:ext>
            </a:extLst>
          </p:cNvPr>
          <p:cNvSpPr>
            <a:spLocks noChangeArrowheads="1"/>
          </p:cNvSpPr>
          <p:nvPr/>
        </p:nvSpPr>
        <p:spPr bwMode="auto">
          <a:xfrm>
            <a:off x="5446800" y="4700173"/>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8" name="Rounded Rectangle 17">
            <a:extLst>
              <a:ext uri="{FF2B5EF4-FFF2-40B4-BE49-F238E27FC236}">
                <a16:creationId xmlns:a16="http://schemas.microsoft.com/office/drawing/2014/main" id="{16C59330-187F-B8EF-1C74-CE3280656B2F}"/>
              </a:ext>
            </a:extLst>
          </p:cNvPr>
          <p:cNvSpPr/>
          <p:nvPr/>
        </p:nvSpPr>
        <p:spPr>
          <a:xfrm>
            <a:off x="4591919" y="2947573"/>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9" name="TextBox 8">
            <a:extLst>
              <a:ext uri="{FF2B5EF4-FFF2-40B4-BE49-F238E27FC236}">
                <a16:creationId xmlns:a16="http://schemas.microsoft.com/office/drawing/2014/main" id="{9E64F86B-C819-50DE-7FE6-CFFAF1922311}"/>
              </a:ext>
            </a:extLst>
          </p:cNvPr>
          <p:cNvSpPr txBox="1"/>
          <p:nvPr/>
        </p:nvSpPr>
        <p:spPr>
          <a:xfrm>
            <a:off x="6159392" y="3336553"/>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10" name="Group 9">
            <a:extLst>
              <a:ext uri="{FF2B5EF4-FFF2-40B4-BE49-F238E27FC236}">
                <a16:creationId xmlns:a16="http://schemas.microsoft.com/office/drawing/2014/main" id="{2338DFDF-4E7A-5F07-5276-4B10B059AA14}"/>
              </a:ext>
            </a:extLst>
          </p:cNvPr>
          <p:cNvGrpSpPr/>
          <p:nvPr/>
        </p:nvGrpSpPr>
        <p:grpSpPr>
          <a:xfrm>
            <a:off x="4603179" y="3647238"/>
            <a:ext cx="2842977" cy="2462080"/>
            <a:chOff x="87459" y="3429000"/>
            <a:chExt cx="2842977" cy="2462080"/>
          </a:xfrm>
        </p:grpSpPr>
        <p:grpSp>
          <p:nvGrpSpPr>
            <p:cNvPr id="11" name="Group 10">
              <a:extLst>
                <a:ext uri="{FF2B5EF4-FFF2-40B4-BE49-F238E27FC236}">
                  <a16:creationId xmlns:a16="http://schemas.microsoft.com/office/drawing/2014/main" id="{2C979708-DC29-273B-5CF8-410B3F359635}"/>
                </a:ext>
              </a:extLst>
            </p:cNvPr>
            <p:cNvGrpSpPr>
              <a:grpSpLocks noChangeAspect="1"/>
            </p:cNvGrpSpPr>
            <p:nvPr/>
          </p:nvGrpSpPr>
          <p:grpSpPr>
            <a:xfrm>
              <a:off x="87459" y="3429000"/>
              <a:ext cx="2842977" cy="2462080"/>
              <a:chOff x="6248400" y="3172811"/>
              <a:chExt cx="2743200" cy="2375674"/>
            </a:xfrm>
          </p:grpSpPr>
          <p:cxnSp>
            <p:nvCxnSpPr>
              <p:cNvPr id="14" name="Straight Connector 13">
                <a:extLst>
                  <a:ext uri="{FF2B5EF4-FFF2-40B4-BE49-F238E27FC236}">
                    <a16:creationId xmlns:a16="http://schemas.microsoft.com/office/drawing/2014/main" id="{D0DC3634-1E9C-CF14-1047-C033C579037A}"/>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6E30083-8F87-E95E-A35C-7123E18B8398}"/>
                  </a:ext>
                </a:extLst>
              </p:cNvPr>
              <p:cNvCxnSpPr/>
              <p:nvPr/>
            </p:nvCxnSpPr>
            <p:spPr>
              <a:xfrm flipH="1">
                <a:off x="7467600" y="4191000"/>
                <a:ext cx="893740" cy="8589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41B2273-E002-8C77-61B5-BCB1DD289284}"/>
                  </a:ext>
                </a:extLst>
              </p:cNvPr>
              <p:cNvCxnSpPr/>
              <p:nvPr/>
            </p:nvCxnSpPr>
            <p:spPr>
              <a:xfrm>
                <a:off x="6781800" y="4267200"/>
                <a:ext cx="630260" cy="630394"/>
              </a:xfrm>
              <a:prstGeom prst="line">
                <a:avLst/>
              </a:prstGeom>
              <a:ln w="508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7" name="Picture 16" descr="http://cdn1.iconfinder.com/data/icons/database/PNG/512/Database_1.png">
                <a:extLst>
                  <a:ext uri="{FF2B5EF4-FFF2-40B4-BE49-F238E27FC236}">
                    <a16:creationId xmlns:a16="http://schemas.microsoft.com/office/drawing/2014/main" id="{2943A4C8-2160-B608-2B6D-1DBAFC9F77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4495800"/>
                <a:ext cx="1048498" cy="1052685"/>
              </a:xfrm>
              <a:prstGeom prst="rect">
                <a:avLst/>
              </a:prstGeom>
              <a:noFill/>
            </p:spPr>
          </p:pic>
          <p:pic>
            <p:nvPicPr>
              <p:cNvPr id="18" name="Picture 17" descr="http://icons.iconarchive.com/icons/visualpharm/hardware/256/server-icon.png">
                <a:extLst>
                  <a:ext uri="{FF2B5EF4-FFF2-40B4-BE49-F238E27FC236}">
                    <a16:creationId xmlns:a16="http://schemas.microsoft.com/office/drawing/2014/main" id="{DFFD433F-800D-4C47-BDB5-B081E9C33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descr="http://icons.iconarchive.com/icons/visualpharm/hardware/256/server-icon.png">
                <a:extLst>
                  <a:ext uri="{FF2B5EF4-FFF2-40B4-BE49-F238E27FC236}">
                    <a16:creationId xmlns:a16="http://schemas.microsoft.com/office/drawing/2014/main" id="{01888A92-F762-E101-0DA5-727F46470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2" name="Picture 26" descr="Code">
              <a:extLst>
                <a:ext uri="{FF2B5EF4-FFF2-40B4-BE49-F238E27FC236}">
                  <a16:creationId xmlns:a16="http://schemas.microsoft.com/office/drawing/2014/main" id="{E7F6B599-0007-A2DB-01B6-C08651C4BE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6" descr="Code">
              <a:extLst>
                <a:ext uri="{FF2B5EF4-FFF2-40B4-BE49-F238E27FC236}">
                  <a16:creationId xmlns:a16="http://schemas.microsoft.com/office/drawing/2014/main" id="{6F94BA10-FD96-324B-C5EF-962A21CE8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181600"/>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279345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2.59259E-6 L -0.12278 2.59259E-6 " pathEditMode="relative" rAng="0" ptsTypes="AA">
                                      <p:cBhvr>
                                        <p:cTn id="36" dur="2000" fill="hold"/>
                                        <p:tgtEl>
                                          <p:spTgt spid="9"/>
                                        </p:tgtEl>
                                        <p:attrNameLst>
                                          <p:attrName>ppt_x</p:attrName>
                                          <p:attrName>ppt_y</p:attrName>
                                        </p:attrNameLst>
                                      </p:cBhvr>
                                      <p:rCtr x="-61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9" grpId="0"/>
      <p:bldP spid="30" grpId="0" animBg="1"/>
      <p:bldP spid="31"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B7B0B-0592-7C25-DCE6-4DD3364D8CA2}"/>
            </a:ext>
          </a:extLst>
        </p:cNvPr>
        <p:cNvGrpSpPr/>
        <p:nvPr/>
      </p:nvGrpSpPr>
      <p:grpSpPr>
        <a:xfrm>
          <a:off x="0" y="0"/>
          <a:ext cx="0" cy="0"/>
          <a:chOff x="0" y="0"/>
          <a:chExt cx="0" cy="0"/>
        </a:xfrm>
      </p:grpSpPr>
      <p:sp>
        <p:nvSpPr>
          <p:cNvPr id="24" name="Rectangle 4">
            <a:extLst>
              <a:ext uri="{FF2B5EF4-FFF2-40B4-BE49-F238E27FC236}">
                <a16:creationId xmlns:a16="http://schemas.microsoft.com/office/drawing/2014/main" id="{79BBD920-F7EF-1263-D3C6-753D34342BCB}"/>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AVAILABILITY GROUPS</a:t>
            </a:r>
          </a:p>
        </p:txBody>
      </p:sp>
      <p:sp>
        <p:nvSpPr>
          <p:cNvPr id="41" name="TextBox 40">
            <a:extLst>
              <a:ext uri="{FF2B5EF4-FFF2-40B4-BE49-F238E27FC236}">
                <a16:creationId xmlns:a16="http://schemas.microsoft.com/office/drawing/2014/main" id="{F57C52C3-5B84-DB20-5976-954A2EFB2C6F}"/>
              </a:ext>
            </a:extLst>
          </p:cNvPr>
          <p:cNvSpPr txBox="1"/>
          <p:nvPr/>
        </p:nvSpPr>
        <p:spPr>
          <a:xfrm>
            <a:off x="7343340" y="5824657"/>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Windows Server 2025 + SQL Server 2025</a:t>
            </a:r>
          </a:p>
        </p:txBody>
      </p:sp>
      <p:sp>
        <p:nvSpPr>
          <p:cNvPr id="42" name="TextBox 41">
            <a:extLst>
              <a:ext uri="{FF2B5EF4-FFF2-40B4-BE49-F238E27FC236}">
                <a16:creationId xmlns:a16="http://schemas.microsoft.com/office/drawing/2014/main" id="{F533FB94-F684-A290-7392-8458526F1A61}"/>
              </a:ext>
            </a:extLst>
          </p:cNvPr>
          <p:cNvSpPr txBox="1"/>
          <p:nvPr/>
        </p:nvSpPr>
        <p:spPr>
          <a:xfrm>
            <a:off x="-111626" y="5991125"/>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prior to SQL Server 2016</a:t>
            </a:r>
          </a:p>
        </p:txBody>
      </p:sp>
      <p:sp>
        <p:nvSpPr>
          <p:cNvPr id="43" name="TextBox 42">
            <a:extLst>
              <a:ext uri="{FF2B5EF4-FFF2-40B4-BE49-F238E27FC236}">
                <a16:creationId xmlns:a16="http://schemas.microsoft.com/office/drawing/2014/main" id="{39E9D8A4-8E6F-2EBB-8BDB-7BFF105A0EF2}"/>
              </a:ext>
            </a:extLst>
          </p:cNvPr>
          <p:cNvSpPr txBox="1"/>
          <p:nvPr/>
        </p:nvSpPr>
        <p:spPr>
          <a:xfrm>
            <a:off x="4606715" y="3806198"/>
            <a:ext cx="2819400" cy="707886"/>
          </a:xfrm>
          <a:prstGeom prst="rect">
            <a:avLst/>
          </a:prstGeom>
          <a:noFill/>
        </p:spPr>
        <p:txBody>
          <a:bodyPr wrap="square" rtlCol="0">
            <a:spAutoFit/>
          </a:bodyPr>
          <a:lstStyle/>
          <a:p>
            <a:pPr algn="ctr"/>
            <a:r>
              <a:rPr lang="en-US" sz="2000" dirty="0">
                <a:solidFill>
                  <a:srgbClr val="0C5351"/>
                </a:solidFill>
                <a:latin typeface="Raleway Regular"/>
                <a:cs typeface="Raleway Regular"/>
              </a:rPr>
              <a:t>backup/copy/restore</a:t>
            </a:r>
          </a:p>
          <a:p>
            <a:pPr algn="ctr"/>
            <a:r>
              <a:rPr lang="en-US" sz="2000" dirty="0">
                <a:solidFill>
                  <a:srgbClr val="0C5351"/>
                </a:solidFill>
                <a:latin typeface="Raleway Regular"/>
                <a:cs typeface="Raleway Regular"/>
              </a:rPr>
              <a:t>log shipping</a:t>
            </a:r>
          </a:p>
        </p:txBody>
      </p:sp>
      <p:grpSp>
        <p:nvGrpSpPr>
          <p:cNvPr id="49" name="Group 48">
            <a:extLst>
              <a:ext uri="{FF2B5EF4-FFF2-40B4-BE49-F238E27FC236}">
                <a16:creationId xmlns:a16="http://schemas.microsoft.com/office/drawing/2014/main" id="{78C163C7-771C-06D1-6355-4380F3C298FC}"/>
              </a:ext>
            </a:extLst>
          </p:cNvPr>
          <p:cNvGrpSpPr/>
          <p:nvPr/>
        </p:nvGrpSpPr>
        <p:grpSpPr>
          <a:xfrm>
            <a:off x="838200" y="2286000"/>
            <a:ext cx="3019864" cy="3468265"/>
            <a:chOff x="838200" y="2286000"/>
            <a:chExt cx="3019864" cy="3468265"/>
          </a:xfrm>
        </p:grpSpPr>
        <p:sp>
          <p:nvSpPr>
            <p:cNvPr id="2" name="Rectangle 18">
              <a:extLst>
                <a:ext uri="{FF2B5EF4-FFF2-40B4-BE49-F238E27FC236}">
                  <a16:creationId xmlns:a16="http://schemas.microsoft.com/office/drawing/2014/main" id="{A8DADE30-FA3B-39AD-A6AE-13EB41916D4D}"/>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5" name="Rounded Rectangle 17">
              <a:extLst>
                <a:ext uri="{FF2B5EF4-FFF2-40B4-BE49-F238E27FC236}">
                  <a16:creationId xmlns:a16="http://schemas.microsoft.com/office/drawing/2014/main" id="{E478419F-4EFD-3343-1031-51655D331678}"/>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6" name="TextBox 5">
              <a:extLst>
                <a:ext uri="{FF2B5EF4-FFF2-40B4-BE49-F238E27FC236}">
                  <a16:creationId xmlns:a16="http://schemas.microsoft.com/office/drawing/2014/main" id="{A16D4BAA-6FA7-E347-3DC7-95FF7B3CCBD1}"/>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cxnSp>
          <p:nvCxnSpPr>
            <p:cNvPr id="14" name="Straight Connector 13">
              <a:extLst>
                <a:ext uri="{FF2B5EF4-FFF2-40B4-BE49-F238E27FC236}">
                  <a16:creationId xmlns:a16="http://schemas.microsoft.com/office/drawing/2014/main" id="{1DF45D84-13BE-D184-D86A-828B47054CCF}"/>
                </a:ext>
              </a:extLst>
            </p:cNvPr>
            <p:cNvCxnSpPr/>
            <p:nvPr/>
          </p:nvCxnSpPr>
          <p:spPr>
            <a:xfrm flipH="1">
              <a:off x="1560204" y="3882944"/>
              <a:ext cx="1342517"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pic>
          <p:nvPicPr>
            <p:cNvPr id="18" name="Picture 17" descr="http://icons.iconarchive.com/icons/visualpharm/hardware/256/server-icon.png">
              <a:extLst>
                <a:ext uri="{FF2B5EF4-FFF2-40B4-BE49-F238E27FC236}">
                  <a16:creationId xmlns:a16="http://schemas.microsoft.com/office/drawing/2014/main" id="{572EB97B-9F3E-220F-7C12-E9491FF2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15" y="2985665"/>
              <a:ext cx="1220722" cy="122072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descr="http://icons.iconarchive.com/icons/visualpharm/hardware/256/server-icon.png">
              <a:extLst>
                <a:ext uri="{FF2B5EF4-FFF2-40B4-BE49-F238E27FC236}">
                  <a16:creationId xmlns:a16="http://schemas.microsoft.com/office/drawing/2014/main" id="{067A2751-A5A1-570C-9386-949292785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60" y="3035530"/>
              <a:ext cx="1220722" cy="122072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C5B3152-5B93-336B-3987-77D19B2B55BC}"/>
                </a:ext>
              </a:extLst>
            </p:cNvPr>
            <p:cNvGrpSpPr>
              <a:grpSpLocks noChangeAspect="1"/>
            </p:cNvGrpSpPr>
            <p:nvPr/>
          </p:nvGrpSpPr>
          <p:grpSpPr>
            <a:xfrm>
              <a:off x="1046178" y="4352840"/>
              <a:ext cx="581884" cy="584207"/>
              <a:chOff x="1639176" y="4356773"/>
              <a:chExt cx="1086634" cy="1090972"/>
            </a:xfrm>
          </p:grpSpPr>
          <p:pic>
            <p:nvPicPr>
              <p:cNvPr id="17" name="Picture 16" descr="http://cdn1.iconfinder.com/data/icons/database/PNG/512/Database_1.png">
                <a:extLst>
                  <a:ext uri="{FF2B5EF4-FFF2-40B4-BE49-F238E27FC236}">
                    <a16:creationId xmlns:a16="http://schemas.microsoft.com/office/drawing/2014/main" id="{A1E4DCD6-AFBD-52E1-81CA-CCE04335DF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12" name="Picture 26" descr="Code">
                <a:extLst>
                  <a:ext uri="{FF2B5EF4-FFF2-40B4-BE49-F238E27FC236}">
                    <a16:creationId xmlns:a16="http://schemas.microsoft.com/office/drawing/2014/main" id="{42594350-E797-194D-713B-125A0BC4FF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6" descr="Code">
                <a:extLst>
                  <a:ext uri="{FF2B5EF4-FFF2-40B4-BE49-F238E27FC236}">
                    <a16:creationId xmlns:a16="http://schemas.microsoft.com/office/drawing/2014/main" id="{E8060B8D-ED70-84E8-73FE-23EB0D254A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B007D14-995A-791A-334E-C418F214D795}"/>
                </a:ext>
              </a:extLst>
            </p:cNvPr>
            <p:cNvGrpSpPr>
              <a:grpSpLocks noChangeAspect="1"/>
            </p:cNvGrpSpPr>
            <p:nvPr/>
          </p:nvGrpSpPr>
          <p:grpSpPr>
            <a:xfrm>
              <a:off x="2770916" y="4367033"/>
              <a:ext cx="581884" cy="584207"/>
              <a:chOff x="1639176" y="4356773"/>
              <a:chExt cx="1086634" cy="1090972"/>
            </a:xfrm>
          </p:grpSpPr>
          <p:pic>
            <p:nvPicPr>
              <p:cNvPr id="7" name="Picture 6" descr="http://cdn1.iconfinder.com/data/icons/database/PNG/512/Database_1.png">
                <a:extLst>
                  <a:ext uri="{FF2B5EF4-FFF2-40B4-BE49-F238E27FC236}">
                    <a16:creationId xmlns:a16="http://schemas.microsoft.com/office/drawing/2014/main" id="{4DC0AFE2-5D3B-AE30-7AB1-085875A56C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8" name="Picture 26" descr="Code">
                <a:extLst>
                  <a:ext uri="{FF2B5EF4-FFF2-40B4-BE49-F238E27FC236}">
                    <a16:creationId xmlns:a16="http://schemas.microsoft.com/office/drawing/2014/main" id="{F1E2A28E-3157-26A9-894A-92676CDC5B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6" descr="Code">
                <a:extLst>
                  <a:ext uri="{FF2B5EF4-FFF2-40B4-BE49-F238E27FC236}">
                    <a16:creationId xmlns:a16="http://schemas.microsoft.com/office/drawing/2014/main" id="{FEB8366C-724D-B04D-55F4-33B665C5A8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E8BFE9BD-8D06-73A3-66BC-A46046238363}"/>
                </a:ext>
              </a:extLst>
            </p:cNvPr>
            <p:cNvSpPr txBox="1"/>
            <p:nvPr/>
          </p:nvSpPr>
          <p:spPr>
            <a:xfrm>
              <a:off x="2397456" y="2687288"/>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grpSp>
        <p:nvGrpSpPr>
          <p:cNvPr id="50" name="Group 49">
            <a:extLst>
              <a:ext uri="{FF2B5EF4-FFF2-40B4-BE49-F238E27FC236}">
                <a16:creationId xmlns:a16="http://schemas.microsoft.com/office/drawing/2014/main" id="{34FDA73E-DD21-D43A-82DE-215016C41592}"/>
              </a:ext>
            </a:extLst>
          </p:cNvPr>
          <p:cNvGrpSpPr/>
          <p:nvPr/>
        </p:nvGrpSpPr>
        <p:grpSpPr>
          <a:xfrm>
            <a:off x="8382000" y="2304467"/>
            <a:ext cx="3019864" cy="3468265"/>
            <a:chOff x="8382000" y="2304467"/>
            <a:chExt cx="3019864" cy="3468265"/>
          </a:xfrm>
        </p:grpSpPr>
        <p:sp>
          <p:nvSpPr>
            <p:cNvPr id="27" name="Rectangle 18">
              <a:extLst>
                <a:ext uri="{FF2B5EF4-FFF2-40B4-BE49-F238E27FC236}">
                  <a16:creationId xmlns:a16="http://schemas.microsoft.com/office/drawing/2014/main" id="{3236256E-F78C-DC65-96C0-F97210274520}"/>
                </a:ext>
              </a:extLst>
            </p:cNvPr>
            <p:cNvSpPr>
              <a:spLocks noChangeArrowheads="1"/>
            </p:cNvSpPr>
            <p:nvPr/>
          </p:nvSpPr>
          <p:spPr bwMode="auto">
            <a:xfrm>
              <a:off x="9236881" y="4057067"/>
              <a:ext cx="1438275" cy="550863"/>
            </a:xfrm>
            <a:prstGeom prst="rect">
              <a:avLst/>
            </a:prstGeom>
            <a:no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28" name="Rounded Rectangle 17">
              <a:extLst>
                <a:ext uri="{FF2B5EF4-FFF2-40B4-BE49-F238E27FC236}">
                  <a16:creationId xmlns:a16="http://schemas.microsoft.com/office/drawing/2014/main" id="{4D916671-ED86-512F-9F37-B50AA8BCE4C4}"/>
                </a:ext>
              </a:extLst>
            </p:cNvPr>
            <p:cNvSpPr/>
            <p:nvPr/>
          </p:nvSpPr>
          <p:spPr>
            <a:xfrm>
              <a:off x="8382000" y="2304467"/>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29" name="TextBox 28">
              <a:extLst>
                <a:ext uri="{FF2B5EF4-FFF2-40B4-BE49-F238E27FC236}">
                  <a16:creationId xmlns:a16="http://schemas.microsoft.com/office/drawing/2014/main" id="{FD549B25-6E30-5930-9730-3F68FE123D42}"/>
                </a:ext>
              </a:extLst>
            </p:cNvPr>
            <p:cNvSpPr txBox="1"/>
            <p:nvPr/>
          </p:nvSpPr>
          <p:spPr>
            <a:xfrm>
              <a:off x="8398681" y="2693447"/>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32" name="Group 31">
              <a:extLst>
                <a:ext uri="{FF2B5EF4-FFF2-40B4-BE49-F238E27FC236}">
                  <a16:creationId xmlns:a16="http://schemas.microsoft.com/office/drawing/2014/main" id="{63096730-E67D-0B87-D24A-BE6A8E3247B6}"/>
                </a:ext>
              </a:extLst>
            </p:cNvPr>
            <p:cNvGrpSpPr>
              <a:grpSpLocks noChangeAspect="1"/>
            </p:cNvGrpSpPr>
            <p:nvPr/>
          </p:nvGrpSpPr>
          <p:grpSpPr>
            <a:xfrm>
              <a:off x="8393260" y="3004132"/>
              <a:ext cx="2842977" cy="1270586"/>
              <a:chOff x="6248400" y="3172811"/>
              <a:chExt cx="2743200" cy="1225995"/>
            </a:xfrm>
          </p:grpSpPr>
          <p:cxnSp>
            <p:nvCxnSpPr>
              <p:cNvPr id="35" name="Straight Connector 34">
                <a:extLst>
                  <a:ext uri="{FF2B5EF4-FFF2-40B4-BE49-F238E27FC236}">
                    <a16:creationId xmlns:a16="http://schemas.microsoft.com/office/drawing/2014/main" id="{B0F6EE73-8309-0678-6831-564A2437C1C4}"/>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pic>
            <p:nvPicPr>
              <p:cNvPr id="39" name="Picture 38" descr="http://icons.iconarchive.com/icons/visualpharm/hardware/256/server-icon.png">
                <a:extLst>
                  <a:ext uri="{FF2B5EF4-FFF2-40B4-BE49-F238E27FC236}">
                    <a16:creationId xmlns:a16="http://schemas.microsoft.com/office/drawing/2014/main" id="{5A34CC00-08B0-608E-7497-0FCD35628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39" descr="http://icons.iconarchive.com/icons/visualpharm/hardware/256/server-icon.png">
                <a:extLst>
                  <a:ext uri="{FF2B5EF4-FFF2-40B4-BE49-F238E27FC236}">
                    <a16:creationId xmlns:a16="http://schemas.microsoft.com/office/drawing/2014/main" id="{BDA68D65-393E-0320-F348-0C9BB7341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9DFCDDA4-AE45-47FF-8591-36A383D28EE8}"/>
                </a:ext>
              </a:extLst>
            </p:cNvPr>
            <p:cNvGrpSpPr>
              <a:grpSpLocks noChangeAspect="1"/>
            </p:cNvGrpSpPr>
            <p:nvPr/>
          </p:nvGrpSpPr>
          <p:grpSpPr>
            <a:xfrm>
              <a:off x="8604046" y="4364089"/>
              <a:ext cx="581884" cy="584207"/>
              <a:chOff x="1639176" y="4356773"/>
              <a:chExt cx="1086634" cy="1090972"/>
            </a:xfrm>
          </p:grpSpPr>
          <p:pic>
            <p:nvPicPr>
              <p:cNvPr id="21" name="Picture 20" descr="http://cdn1.iconfinder.com/data/icons/database/PNG/512/Database_1.png">
                <a:extLst>
                  <a:ext uri="{FF2B5EF4-FFF2-40B4-BE49-F238E27FC236}">
                    <a16:creationId xmlns:a16="http://schemas.microsoft.com/office/drawing/2014/main" id="{2A116051-73B9-EB6F-8510-E44BFFF21E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22" name="Picture 26" descr="Code">
                <a:extLst>
                  <a:ext uri="{FF2B5EF4-FFF2-40B4-BE49-F238E27FC236}">
                    <a16:creationId xmlns:a16="http://schemas.microsoft.com/office/drawing/2014/main" id="{CBA30632-D1CC-8B18-624C-4BA975D444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6" descr="Code">
                <a:extLst>
                  <a:ext uri="{FF2B5EF4-FFF2-40B4-BE49-F238E27FC236}">
                    <a16:creationId xmlns:a16="http://schemas.microsoft.com/office/drawing/2014/main" id="{F79A612D-95E1-4909-0995-DF9BB73F89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762FE235-D8EC-488A-DD95-9B73340C6AAC}"/>
                </a:ext>
              </a:extLst>
            </p:cNvPr>
            <p:cNvGrpSpPr>
              <a:grpSpLocks noChangeAspect="1"/>
            </p:cNvGrpSpPr>
            <p:nvPr/>
          </p:nvGrpSpPr>
          <p:grpSpPr>
            <a:xfrm>
              <a:off x="10328784" y="4378282"/>
              <a:ext cx="581884" cy="584207"/>
              <a:chOff x="1639176" y="4356773"/>
              <a:chExt cx="1086634" cy="1090972"/>
            </a:xfrm>
          </p:grpSpPr>
          <p:pic>
            <p:nvPicPr>
              <p:cNvPr id="44" name="Picture 43" descr="http://cdn1.iconfinder.com/data/icons/database/PNG/512/Database_1.png">
                <a:extLst>
                  <a:ext uri="{FF2B5EF4-FFF2-40B4-BE49-F238E27FC236}">
                    <a16:creationId xmlns:a16="http://schemas.microsoft.com/office/drawing/2014/main" id="{D91D2FD4-968D-991F-9284-1C468314A2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45" name="Picture 26" descr="Code">
                <a:extLst>
                  <a:ext uri="{FF2B5EF4-FFF2-40B4-BE49-F238E27FC236}">
                    <a16:creationId xmlns:a16="http://schemas.microsoft.com/office/drawing/2014/main" id="{EB64FD8E-0F63-300A-E017-19D96F8A22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6" descr="Code">
                <a:extLst>
                  <a:ext uri="{FF2B5EF4-FFF2-40B4-BE49-F238E27FC236}">
                    <a16:creationId xmlns:a16="http://schemas.microsoft.com/office/drawing/2014/main" id="{A1BEDBE7-7B04-0B95-C918-B46274CBC7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B2FBB0F4-330A-DEAA-86B6-61441F2FE89E}"/>
                </a:ext>
              </a:extLst>
            </p:cNvPr>
            <p:cNvSpPr txBox="1"/>
            <p:nvPr/>
          </p:nvSpPr>
          <p:spPr>
            <a:xfrm>
              <a:off x="9941256" y="266700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spTree>
    <p:extLst>
      <p:ext uri="{BB962C8B-B14F-4D97-AF65-F5344CB8AC3E}">
        <p14:creationId xmlns:p14="http://schemas.microsoft.com/office/powerpoint/2010/main" val="335999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245127807_88a6609374_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5703"/>
            <a:ext cx="12192000" cy="8075222"/>
          </a:xfrm>
          <a:prstGeom prst="rect">
            <a:avLst/>
          </a:prstGeom>
        </p:spPr>
      </p:pic>
      <p:sp>
        <p:nvSpPr>
          <p:cNvPr id="5" name="Oval 4"/>
          <p:cNvSpPr>
            <a:spLocks noChangeAspect="1"/>
          </p:cNvSpPr>
          <p:nvPr/>
        </p:nvSpPr>
        <p:spPr>
          <a:xfrm>
            <a:off x="990600" y="533400"/>
            <a:ext cx="2895600" cy="2895600"/>
          </a:xfrm>
          <a:prstGeom prst="ellipse">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066800" y="1295401"/>
            <a:ext cx="2743200" cy="1446550"/>
          </a:xfrm>
          <a:prstGeom prst="rect">
            <a:avLst/>
          </a:prstGeom>
          <a:noFill/>
        </p:spPr>
        <p:txBody>
          <a:bodyPr wrap="square" rtlCol="0">
            <a:spAutoFit/>
          </a:bodyPr>
          <a:lstStyle/>
          <a:p>
            <a:pPr algn="ctr"/>
            <a:r>
              <a:rPr lang="en-US" sz="2000" dirty="0">
                <a:solidFill>
                  <a:schemeClr val="bg1">
                    <a:lumMod val="85000"/>
                  </a:schemeClr>
                </a:solidFill>
                <a:latin typeface="Raleway Regular"/>
                <a:cs typeface="Raleway Regular"/>
              </a:rPr>
              <a:t>database upgrades </a:t>
            </a:r>
          </a:p>
          <a:p>
            <a:pPr algn="ctr"/>
            <a:r>
              <a:rPr lang="en-US" sz="2000" dirty="0">
                <a:solidFill>
                  <a:schemeClr val="bg1">
                    <a:lumMod val="85000"/>
                  </a:schemeClr>
                </a:solidFill>
                <a:latin typeface="Raleway Regular"/>
                <a:cs typeface="Raleway Regular"/>
              </a:rPr>
              <a:t>are like </a:t>
            </a:r>
          </a:p>
          <a:p>
            <a:pPr algn="ctr"/>
            <a:r>
              <a:rPr lang="en-US" sz="2800" dirty="0">
                <a:solidFill>
                  <a:srgbClr val="C1A56D"/>
                </a:solidFill>
                <a:latin typeface="Raleway ExtraBold"/>
                <a:cs typeface="Raleway ExtraBold"/>
              </a:rPr>
              <a:t>IMMIGRATION</a:t>
            </a:r>
            <a:r>
              <a:rPr lang="en-US" sz="2800" spc="300" dirty="0">
                <a:solidFill>
                  <a:schemeClr val="bg1">
                    <a:lumMod val="85000"/>
                  </a:schemeClr>
                </a:solidFill>
                <a:latin typeface="Raleway ExtraBold"/>
                <a:cs typeface="Raleway ExtraBold"/>
              </a:rPr>
              <a:t> </a:t>
            </a:r>
          </a:p>
          <a:p>
            <a:pPr algn="ctr"/>
            <a:r>
              <a:rPr lang="en-US" sz="2000" dirty="0">
                <a:solidFill>
                  <a:schemeClr val="bg1">
                    <a:lumMod val="85000"/>
                  </a:schemeClr>
                </a:solidFill>
                <a:latin typeface="Raleway Regular"/>
                <a:cs typeface="Raleway Regular"/>
              </a:rPr>
              <a:t>in some aspects</a:t>
            </a:r>
          </a:p>
        </p:txBody>
      </p:sp>
    </p:spTree>
    <p:extLst>
      <p:ext uri="{BB962C8B-B14F-4D97-AF65-F5344CB8AC3E}">
        <p14:creationId xmlns:p14="http://schemas.microsoft.com/office/powerpoint/2010/main" val="320458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D1316-5AE4-DCC6-5476-B8E8F1EC0BBB}"/>
            </a:ext>
          </a:extLst>
        </p:cNvPr>
        <p:cNvGrpSpPr/>
        <p:nvPr/>
      </p:nvGrpSpPr>
      <p:grpSpPr>
        <a:xfrm>
          <a:off x="0" y="0"/>
          <a:ext cx="0" cy="0"/>
          <a:chOff x="0" y="0"/>
          <a:chExt cx="0" cy="0"/>
        </a:xfrm>
      </p:grpSpPr>
      <p:sp>
        <p:nvSpPr>
          <p:cNvPr id="24" name="Rectangle 4">
            <a:extLst>
              <a:ext uri="{FF2B5EF4-FFF2-40B4-BE49-F238E27FC236}">
                <a16:creationId xmlns:a16="http://schemas.microsoft.com/office/drawing/2014/main" id="{6F74D4D8-CD0E-7228-D559-FAFA85FEBFB0}"/>
              </a:ext>
            </a:extLst>
          </p:cNvPr>
          <p:cNvSpPr>
            <a:spLocks noGrp="1" noChangeArrowheads="1"/>
          </p:cNvSpPr>
          <p:nvPr>
            <p:ph type="title"/>
          </p:nvPr>
        </p:nvSpPr>
        <p:spPr>
          <a:xfrm>
            <a:off x="838200" y="442162"/>
            <a:ext cx="11353800"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AVAILABILITY GROUPS</a:t>
            </a:r>
          </a:p>
        </p:txBody>
      </p:sp>
      <p:sp>
        <p:nvSpPr>
          <p:cNvPr id="41" name="TextBox 40">
            <a:extLst>
              <a:ext uri="{FF2B5EF4-FFF2-40B4-BE49-F238E27FC236}">
                <a16:creationId xmlns:a16="http://schemas.microsoft.com/office/drawing/2014/main" id="{AFE5F2F5-94CE-F4D4-C0AB-0B9FB6437870}"/>
              </a:ext>
            </a:extLst>
          </p:cNvPr>
          <p:cNvSpPr txBox="1"/>
          <p:nvPr/>
        </p:nvSpPr>
        <p:spPr>
          <a:xfrm>
            <a:off x="7343340" y="5824657"/>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Windows Server 2025 + SQL Server 2025</a:t>
            </a:r>
          </a:p>
        </p:txBody>
      </p:sp>
      <p:sp>
        <p:nvSpPr>
          <p:cNvPr id="43" name="TextBox 42">
            <a:extLst>
              <a:ext uri="{FF2B5EF4-FFF2-40B4-BE49-F238E27FC236}">
                <a16:creationId xmlns:a16="http://schemas.microsoft.com/office/drawing/2014/main" id="{F5012D93-F151-73B8-942B-0AEB3720509A}"/>
              </a:ext>
            </a:extLst>
          </p:cNvPr>
          <p:cNvSpPr txBox="1"/>
          <p:nvPr/>
        </p:nvSpPr>
        <p:spPr>
          <a:xfrm>
            <a:off x="4606715" y="3806198"/>
            <a:ext cx="2819400" cy="400110"/>
          </a:xfrm>
          <a:prstGeom prst="rect">
            <a:avLst/>
          </a:prstGeom>
          <a:noFill/>
        </p:spPr>
        <p:txBody>
          <a:bodyPr wrap="square" rtlCol="0">
            <a:spAutoFit/>
          </a:bodyPr>
          <a:lstStyle/>
          <a:p>
            <a:pPr algn="ctr"/>
            <a:r>
              <a:rPr lang="en-US" sz="2000" dirty="0">
                <a:solidFill>
                  <a:srgbClr val="0C5351"/>
                </a:solidFill>
                <a:latin typeface="Raleway Regular"/>
                <a:cs typeface="Raleway Regular"/>
              </a:rPr>
              <a:t>Distributed AG</a:t>
            </a:r>
          </a:p>
        </p:txBody>
      </p:sp>
      <p:grpSp>
        <p:nvGrpSpPr>
          <p:cNvPr id="49" name="Group 48">
            <a:extLst>
              <a:ext uri="{FF2B5EF4-FFF2-40B4-BE49-F238E27FC236}">
                <a16:creationId xmlns:a16="http://schemas.microsoft.com/office/drawing/2014/main" id="{C64EFC88-D367-BED4-2976-E7745FF80457}"/>
              </a:ext>
            </a:extLst>
          </p:cNvPr>
          <p:cNvGrpSpPr/>
          <p:nvPr/>
        </p:nvGrpSpPr>
        <p:grpSpPr>
          <a:xfrm>
            <a:off x="838200" y="2286000"/>
            <a:ext cx="3019864" cy="3468265"/>
            <a:chOff x="838200" y="2286000"/>
            <a:chExt cx="3019864" cy="3468265"/>
          </a:xfrm>
        </p:grpSpPr>
        <p:sp>
          <p:nvSpPr>
            <p:cNvPr id="2" name="Rectangle 18">
              <a:extLst>
                <a:ext uri="{FF2B5EF4-FFF2-40B4-BE49-F238E27FC236}">
                  <a16:creationId xmlns:a16="http://schemas.microsoft.com/office/drawing/2014/main" id="{5C05C446-87B6-CB5F-13D8-A912E8A76911}"/>
                </a:ext>
              </a:extLst>
            </p:cNvPr>
            <p:cNvSpPr>
              <a:spLocks noChangeArrowheads="1"/>
            </p:cNvSpPr>
            <p:nvPr/>
          </p:nvSpPr>
          <p:spPr bwMode="auto">
            <a:xfrm>
              <a:off x="1693081" y="4038600"/>
              <a:ext cx="1438275" cy="550863"/>
            </a:xfrm>
            <a:prstGeom prst="rect">
              <a:avLst/>
            </a:prstGeom>
            <a:no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5" name="Rounded Rectangle 17">
              <a:extLst>
                <a:ext uri="{FF2B5EF4-FFF2-40B4-BE49-F238E27FC236}">
                  <a16:creationId xmlns:a16="http://schemas.microsoft.com/office/drawing/2014/main" id="{D0585D7E-372F-4F15-2F93-18844067013F}"/>
                </a:ext>
              </a:extLst>
            </p:cNvPr>
            <p:cNvSpPr/>
            <p:nvPr/>
          </p:nvSpPr>
          <p:spPr>
            <a:xfrm>
              <a:off x="838200" y="2286000"/>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6" name="TextBox 5">
              <a:extLst>
                <a:ext uri="{FF2B5EF4-FFF2-40B4-BE49-F238E27FC236}">
                  <a16:creationId xmlns:a16="http://schemas.microsoft.com/office/drawing/2014/main" id="{258E68D8-79B3-CFE9-EB82-3DB2C936D45C}"/>
                </a:ext>
              </a:extLst>
            </p:cNvPr>
            <p:cNvSpPr txBox="1"/>
            <p:nvPr/>
          </p:nvSpPr>
          <p:spPr>
            <a:xfrm>
              <a:off x="854881" y="267498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cxnSp>
          <p:nvCxnSpPr>
            <p:cNvPr id="14" name="Straight Connector 13">
              <a:extLst>
                <a:ext uri="{FF2B5EF4-FFF2-40B4-BE49-F238E27FC236}">
                  <a16:creationId xmlns:a16="http://schemas.microsoft.com/office/drawing/2014/main" id="{CD3D92E9-5B16-CF09-2C91-CAAF9E4B10E2}"/>
                </a:ext>
              </a:extLst>
            </p:cNvPr>
            <p:cNvCxnSpPr/>
            <p:nvPr/>
          </p:nvCxnSpPr>
          <p:spPr>
            <a:xfrm flipH="1">
              <a:off x="1560204" y="3882944"/>
              <a:ext cx="1342517"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pic>
          <p:nvPicPr>
            <p:cNvPr id="18" name="Picture 17" descr="http://icons.iconarchive.com/icons/visualpharm/hardware/256/server-icon.png">
              <a:extLst>
                <a:ext uri="{FF2B5EF4-FFF2-40B4-BE49-F238E27FC236}">
                  <a16:creationId xmlns:a16="http://schemas.microsoft.com/office/drawing/2014/main" id="{A58DE708-DC42-837C-6405-2D6932BC3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15" y="2985665"/>
              <a:ext cx="1220722" cy="122072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descr="http://icons.iconarchive.com/icons/visualpharm/hardware/256/server-icon.png">
              <a:extLst>
                <a:ext uri="{FF2B5EF4-FFF2-40B4-BE49-F238E27FC236}">
                  <a16:creationId xmlns:a16="http://schemas.microsoft.com/office/drawing/2014/main" id="{90856617-29D1-48F0-8AA9-B30EEEAB9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60" y="3035530"/>
              <a:ext cx="1220722" cy="122072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2">
              <a:extLst>
                <a:ext uri="{FF2B5EF4-FFF2-40B4-BE49-F238E27FC236}">
                  <a16:creationId xmlns:a16="http://schemas.microsoft.com/office/drawing/2014/main" id="{2C314592-8D4C-6AF8-0039-AFF0C005CED2}"/>
                </a:ext>
              </a:extLst>
            </p:cNvPr>
            <p:cNvGrpSpPr>
              <a:grpSpLocks noChangeAspect="1"/>
            </p:cNvGrpSpPr>
            <p:nvPr/>
          </p:nvGrpSpPr>
          <p:grpSpPr>
            <a:xfrm>
              <a:off x="1046178" y="4352840"/>
              <a:ext cx="581884" cy="584207"/>
              <a:chOff x="1639176" y="4356773"/>
              <a:chExt cx="1086634" cy="1090972"/>
            </a:xfrm>
          </p:grpSpPr>
          <p:pic>
            <p:nvPicPr>
              <p:cNvPr id="17" name="Picture 16" descr="http://cdn1.iconfinder.com/data/icons/database/PNG/512/Database_1.png">
                <a:extLst>
                  <a:ext uri="{FF2B5EF4-FFF2-40B4-BE49-F238E27FC236}">
                    <a16:creationId xmlns:a16="http://schemas.microsoft.com/office/drawing/2014/main" id="{0722267E-2DD2-AB51-011E-112CB22F2B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12" name="Picture 26" descr="Code">
                <a:extLst>
                  <a:ext uri="{FF2B5EF4-FFF2-40B4-BE49-F238E27FC236}">
                    <a16:creationId xmlns:a16="http://schemas.microsoft.com/office/drawing/2014/main" id="{70D96EE1-3654-CC5F-6E14-29DEC77CB3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6" descr="Code">
                <a:extLst>
                  <a:ext uri="{FF2B5EF4-FFF2-40B4-BE49-F238E27FC236}">
                    <a16:creationId xmlns:a16="http://schemas.microsoft.com/office/drawing/2014/main" id="{9CFD79F4-BC88-0B15-B3DF-BD266E161F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 name="Group 3">
              <a:extLst>
                <a:ext uri="{FF2B5EF4-FFF2-40B4-BE49-F238E27FC236}">
                  <a16:creationId xmlns:a16="http://schemas.microsoft.com/office/drawing/2014/main" id="{4FD3E2A2-4DB4-58D8-959D-89BE34940AF2}"/>
                </a:ext>
              </a:extLst>
            </p:cNvPr>
            <p:cNvGrpSpPr>
              <a:grpSpLocks noChangeAspect="1"/>
            </p:cNvGrpSpPr>
            <p:nvPr/>
          </p:nvGrpSpPr>
          <p:grpSpPr>
            <a:xfrm>
              <a:off x="2770916" y="4367033"/>
              <a:ext cx="581884" cy="584207"/>
              <a:chOff x="1639176" y="4356773"/>
              <a:chExt cx="1086634" cy="1090972"/>
            </a:xfrm>
          </p:grpSpPr>
          <p:pic>
            <p:nvPicPr>
              <p:cNvPr id="7" name="Picture 6" descr="http://cdn1.iconfinder.com/data/icons/database/PNG/512/Database_1.png">
                <a:extLst>
                  <a:ext uri="{FF2B5EF4-FFF2-40B4-BE49-F238E27FC236}">
                    <a16:creationId xmlns:a16="http://schemas.microsoft.com/office/drawing/2014/main" id="{EBD2CAF2-D6C6-A78F-C05C-6D572FACF4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8" name="Picture 26" descr="Code">
                <a:extLst>
                  <a:ext uri="{FF2B5EF4-FFF2-40B4-BE49-F238E27FC236}">
                    <a16:creationId xmlns:a16="http://schemas.microsoft.com/office/drawing/2014/main" id="{A2697CFA-25D4-7433-56DB-8C5AE5BD24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6" descr="Code">
                <a:extLst>
                  <a:ext uri="{FF2B5EF4-FFF2-40B4-BE49-F238E27FC236}">
                    <a16:creationId xmlns:a16="http://schemas.microsoft.com/office/drawing/2014/main" id="{9C31A41C-743A-475B-41BE-61E71BC528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7" name="TextBox 46">
              <a:extLst>
                <a:ext uri="{FF2B5EF4-FFF2-40B4-BE49-F238E27FC236}">
                  <a16:creationId xmlns:a16="http://schemas.microsoft.com/office/drawing/2014/main" id="{7DA4C9F0-DA0F-3600-A1D1-6FD7161772FF}"/>
                </a:ext>
              </a:extLst>
            </p:cNvPr>
            <p:cNvSpPr txBox="1"/>
            <p:nvPr/>
          </p:nvSpPr>
          <p:spPr>
            <a:xfrm>
              <a:off x="2397456" y="2687288"/>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grpSp>
        <p:nvGrpSpPr>
          <p:cNvPr id="50" name="Group 49">
            <a:extLst>
              <a:ext uri="{FF2B5EF4-FFF2-40B4-BE49-F238E27FC236}">
                <a16:creationId xmlns:a16="http://schemas.microsoft.com/office/drawing/2014/main" id="{93B114BB-F6B5-5128-1242-B89A68F0DF9B}"/>
              </a:ext>
            </a:extLst>
          </p:cNvPr>
          <p:cNvGrpSpPr/>
          <p:nvPr/>
        </p:nvGrpSpPr>
        <p:grpSpPr>
          <a:xfrm>
            <a:off x="8382000" y="2304467"/>
            <a:ext cx="3019864" cy="3468265"/>
            <a:chOff x="8382000" y="2304467"/>
            <a:chExt cx="3019864" cy="3468265"/>
          </a:xfrm>
        </p:grpSpPr>
        <p:sp>
          <p:nvSpPr>
            <p:cNvPr id="27" name="Rectangle 18">
              <a:extLst>
                <a:ext uri="{FF2B5EF4-FFF2-40B4-BE49-F238E27FC236}">
                  <a16:creationId xmlns:a16="http://schemas.microsoft.com/office/drawing/2014/main" id="{2B0D754E-FE9B-FACC-6634-AFC048F3FFC8}"/>
                </a:ext>
              </a:extLst>
            </p:cNvPr>
            <p:cNvSpPr>
              <a:spLocks noChangeArrowheads="1"/>
            </p:cNvSpPr>
            <p:nvPr/>
          </p:nvSpPr>
          <p:spPr bwMode="auto">
            <a:xfrm>
              <a:off x="9236881" y="4057067"/>
              <a:ext cx="1438275" cy="550863"/>
            </a:xfrm>
            <a:prstGeom prst="rect">
              <a:avLst/>
            </a:prstGeom>
            <a:no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CA" dirty="0">
                <a:latin typeface="Segoe UI" charset="0"/>
              </a:endParaRPr>
            </a:p>
          </p:txBody>
        </p:sp>
        <p:sp>
          <p:nvSpPr>
            <p:cNvPr id="28" name="Rounded Rectangle 17">
              <a:extLst>
                <a:ext uri="{FF2B5EF4-FFF2-40B4-BE49-F238E27FC236}">
                  <a16:creationId xmlns:a16="http://schemas.microsoft.com/office/drawing/2014/main" id="{7A01BB21-4B2C-C894-BEA2-FE53C665AF2D}"/>
                </a:ext>
              </a:extLst>
            </p:cNvPr>
            <p:cNvSpPr/>
            <p:nvPr/>
          </p:nvSpPr>
          <p:spPr>
            <a:xfrm>
              <a:off x="8382000" y="2304467"/>
              <a:ext cx="2819400" cy="3468265"/>
            </a:xfrm>
            <a:prstGeom prst="round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charset="0"/>
              </a:endParaRPr>
            </a:p>
          </p:txBody>
        </p:sp>
        <p:sp>
          <p:nvSpPr>
            <p:cNvPr id="29" name="TextBox 28">
              <a:extLst>
                <a:ext uri="{FF2B5EF4-FFF2-40B4-BE49-F238E27FC236}">
                  <a16:creationId xmlns:a16="http://schemas.microsoft.com/office/drawing/2014/main" id="{911FADFA-CDA1-D19D-F5B1-5187C9970409}"/>
                </a:ext>
              </a:extLst>
            </p:cNvPr>
            <p:cNvSpPr txBox="1"/>
            <p:nvPr/>
          </p:nvSpPr>
          <p:spPr>
            <a:xfrm>
              <a:off x="8398681" y="2693447"/>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nvGrpSpPr>
            <p:cNvPr id="32" name="Group 31">
              <a:extLst>
                <a:ext uri="{FF2B5EF4-FFF2-40B4-BE49-F238E27FC236}">
                  <a16:creationId xmlns:a16="http://schemas.microsoft.com/office/drawing/2014/main" id="{69E16630-E2C5-40D0-6208-3E32DC725CA5}"/>
                </a:ext>
              </a:extLst>
            </p:cNvPr>
            <p:cNvGrpSpPr>
              <a:grpSpLocks noChangeAspect="1"/>
            </p:cNvGrpSpPr>
            <p:nvPr/>
          </p:nvGrpSpPr>
          <p:grpSpPr>
            <a:xfrm>
              <a:off x="8393260" y="3004132"/>
              <a:ext cx="2842977" cy="1270586"/>
              <a:chOff x="6248400" y="3172811"/>
              <a:chExt cx="2743200" cy="1225995"/>
            </a:xfrm>
          </p:grpSpPr>
          <p:cxnSp>
            <p:nvCxnSpPr>
              <p:cNvPr id="35" name="Straight Connector 34">
                <a:extLst>
                  <a:ext uri="{FF2B5EF4-FFF2-40B4-BE49-F238E27FC236}">
                    <a16:creationId xmlns:a16="http://schemas.microsoft.com/office/drawing/2014/main" id="{FFD47926-20D0-D3D1-084D-AB13DB30BFD7}"/>
                  </a:ext>
                </a:extLst>
              </p:cNvPr>
              <p:cNvCxnSpPr/>
              <p:nvPr/>
            </p:nvCxnSpPr>
            <p:spPr>
              <a:xfrm flipH="1">
                <a:off x="6934200" y="4038600"/>
                <a:ext cx="1295400" cy="0"/>
              </a:xfrm>
              <a:prstGeom prst="line">
                <a:avLst/>
              </a:prstGeom>
              <a:ln w="25400">
                <a:solidFill>
                  <a:schemeClr val="bg1">
                    <a:lumMod val="50000"/>
                    <a:alpha val="47000"/>
                  </a:schemeClr>
                </a:solidFill>
                <a:prstDash val="lgDash"/>
              </a:ln>
            </p:spPr>
            <p:style>
              <a:lnRef idx="2">
                <a:schemeClr val="accent1"/>
              </a:lnRef>
              <a:fillRef idx="0">
                <a:schemeClr val="accent1"/>
              </a:fillRef>
              <a:effectRef idx="1">
                <a:schemeClr val="accent1"/>
              </a:effectRef>
              <a:fontRef idx="minor">
                <a:schemeClr val="tx1"/>
              </a:fontRef>
            </p:style>
          </p:cxnSp>
          <p:pic>
            <p:nvPicPr>
              <p:cNvPr id="39" name="Picture 38" descr="http://icons.iconarchive.com/icons/visualpharm/hardware/256/server-icon.png">
                <a:extLst>
                  <a:ext uri="{FF2B5EF4-FFF2-40B4-BE49-F238E27FC236}">
                    <a16:creationId xmlns:a16="http://schemas.microsoft.com/office/drawing/2014/main" id="{640A6456-E136-7C82-086A-CDA6DCF50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720" y="3172811"/>
                <a:ext cx="1177880" cy="1177880"/>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39" descr="http://icons.iconarchive.com/icons/visualpharm/hardware/256/server-icon.png">
                <a:extLst>
                  <a:ext uri="{FF2B5EF4-FFF2-40B4-BE49-F238E27FC236}">
                    <a16:creationId xmlns:a16="http://schemas.microsoft.com/office/drawing/2014/main" id="{61544530-67D1-9D9B-5092-47CAEBE09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220926"/>
                <a:ext cx="1177880" cy="117788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0" name="Group 19">
              <a:extLst>
                <a:ext uri="{FF2B5EF4-FFF2-40B4-BE49-F238E27FC236}">
                  <a16:creationId xmlns:a16="http://schemas.microsoft.com/office/drawing/2014/main" id="{C5A45C6A-4F47-A477-2264-39A973BD63EB}"/>
                </a:ext>
              </a:extLst>
            </p:cNvPr>
            <p:cNvGrpSpPr>
              <a:grpSpLocks noChangeAspect="1"/>
            </p:cNvGrpSpPr>
            <p:nvPr/>
          </p:nvGrpSpPr>
          <p:grpSpPr>
            <a:xfrm>
              <a:off x="8604046" y="4364089"/>
              <a:ext cx="581884" cy="584207"/>
              <a:chOff x="1639176" y="4356773"/>
              <a:chExt cx="1086634" cy="1090972"/>
            </a:xfrm>
          </p:grpSpPr>
          <p:pic>
            <p:nvPicPr>
              <p:cNvPr id="21" name="Picture 20" descr="http://cdn1.iconfinder.com/data/icons/database/PNG/512/Database_1.png">
                <a:extLst>
                  <a:ext uri="{FF2B5EF4-FFF2-40B4-BE49-F238E27FC236}">
                    <a16:creationId xmlns:a16="http://schemas.microsoft.com/office/drawing/2014/main" id="{9EE7B984-410A-DD98-FC99-14C7FFAEDA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22" name="Picture 26" descr="Code">
                <a:extLst>
                  <a:ext uri="{FF2B5EF4-FFF2-40B4-BE49-F238E27FC236}">
                    <a16:creationId xmlns:a16="http://schemas.microsoft.com/office/drawing/2014/main" id="{5C55BE8F-AE64-8A1C-4035-3F75228689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6" descr="Code">
                <a:extLst>
                  <a:ext uri="{FF2B5EF4-FFF2-40B4-BE49-F238E27FC236}">
                    <a16:creationId xmlns:a16="http://schemas.microsoft.com/office/drawing/2014/main" id="{DB9EF1CE-3D06-5C5E-5FEA-ED20AB8080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1" name="Group 30">
              <a:extLst>
                <a:ext uri="{FF2B5EF4-FFF2-40B4-BE49-F238E27FC236}">
                  <a16:creationId xmlns:a16="http://schemas.microsoft.com/office/drawing/2014/main" id="{2538DFA5-E0DA-41D0-EE6B-79C674CB8D7D}"/>
                </a:ext>
              </a:extLst>
            </p:cNvPr>
            <p:cNvGrpSpPr>
              <a:grpSpLocks noChangeAspect="1"/>
            </p:cNvGrpSpPr>
            <p:nvPr/>
          </p:nvGrpSpPr>
          <p:grpSpPr>
            <a:xfrm>
              <a:off x="10328784" y="4378282"/>
              <a:ext cx="581884" cy="584207"/>
              <a:chOff x="1639176" y="4356773"/>
              <a:chExt cx="1086634" cy="1090972"/>
            </a:xfrm>
          </p:grpSpPr>
          <p:pic>
            <p:nvPicPr>
              <p:cNvPr id="44" name="Picture 43" descr="http://cdn1.iconfinder.com/data/icons/database/PNG/512/Database_1.png">
                <a:extLst>
                  <a:ext uri="{FF2B5EF4-FFF2-40B4-BE49-F238E27FC236}">
                    <a16:creationId xmlns:a16="http://schemas.microsoft.com/office/drawing/2014/main" id="{6629C7D6-7AFE-84D6-658C-95FB5DD6A7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9176" y="4356773"/>
                <a:ext cx="1086634" cy="1090972"/>
              </a:xfrm>
              <a:prstGeom prst="rect">
                <a:avLst/>
              </a:prstGeom>
              <a:noFill/>
            </p:spPr>
          </p:pic>
          <p:pic>
            <p:nvPicPr>
              <p:cNvPr id="45" name="Picture 26" descr="Code">
                <a:extLst>
                  <a:ext uri="{FF2B5EF4-FFF2-40B4-BE49-F238E27FC236}">
                    <a16:creationId xmlns:a16="http://schemas.microsoft.com/office/drawing/2014/main" id="{183AFE33-DB4B-D3F9-2F8B-EBFBE65955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26" descr="Code">
                <a:extLst>
                  <a:ext uri="{FF2B5EF4-FFF2-40B4-BE49-F238E27FC236}">
                    <a16:creationId xmlns:a16="http://schemas.microsoft.com/office/drawing/2014/main" id="{4C7FB574-0853-0ADB-60D1-B4879D4959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1" y="4738265"/>
                <a:ext cx="233947" cy="3810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8" name="TextBox 47">
              <a:extLst>
                <a:ext uri="{FF2B5EF4-FFF2-40B4-BE49-F238E27FC236}">
                  <a16:creationId xmlns:a16="http://schemas.microsoft.com/office/drawing/2014/main" id="{14783F57-C85A-D814-8243-6EBF25E69972}"/>
                </a:ext>
              </a:extLst>
            </p:cNvPr>
            <p:cNvSpPr txBox="1"/>
            <p:nvPr/>
          </p:nvSpPr>
          <p:spPr>
            <a:xfrm>
              <a:off x="9941256" y="2667000"/>
              <a:ext cx="1460608" cy="373020"/>
            </a:xfrm>
            <a:prstGeom prst="rect">
              <a:avLst/>
            </a:prstGeom>
            <a:noFill/>
          </p:spPr>
          <p:txBody>
            <a:bodyPr wrap="square" lIns="95093" tIns="47546" rIns="95093" bIns="47546" rtlCol="0">
              <a:spAutoFit/>
            </a:bodyPr>
            <a:lstStyle/>
            <a:p>
              <a:r>
                <a:rPr lang="en-US" dirty="0">
                  <a:solidFill>
                    <a:srgbClr val="D03F41"/>
                  </a:solidFill>
                  <a:latin typeface="Segoe UI" charset="0"/>
                </a:rPr>
                <a:t>SQL Server</a:t>
              </a:r>
            </a:p>
          </p:txBody>
        </p:sp>
      </p:grpSp>
      <p:sp>
        <p:nvSpPr>
          <p:cNvPr id="10" name="TextBox 9">
            <a:extLst>
              <a:ext uri="{FF2B5EF4-FFF2-40B4-BE49-F238E27FC236}">
                <a16:creationId xmlns:a16="http://schemas.microsoft.com/office/drawing/2014/main" id="{04ABA8EB-A42A-F677-B39E-CCD878E85FC0}"/>
              </a:ext>
            </a:extLst>
          </p:cNvPr>
          <p:cNvSpPr txBox="1"/>
          <p:nvPr/>
        </p:nvSpPr>
        <p:spPr>
          <a:xfrm>
            <a:off x="-111626" y="5991125"/>
            <a:ext cx="4876800" cy="369332"/>
          </a:xfrm>
          <a:prstGeom prst="rect">
            <a:avLst/>
          </a:prstGeom>
          <a:noFill/>
        </p:spPr>
        <p:txBody>
          <a:bodyPr wrap="square" rtlCol="0">
            <a:spAutoFit/>
          </a:bodyPr>
          <a:lstStyle/>
          <a:p>
            <a:pPr algn="ctr"/>
            <a:r>
              <a:rPr lang="en-US" dirty="0">
                <a:solidFill>
                  <a:schemeClr val="bg1">
                    <a:lumMod val="50000"/>
                  </a:schemeClr>
                </a:solidFill>
                <a:latin typeface="Raleway Regular" panose="020B0503030101060003" pitchFamily="34" charset="0"/>
                <a:cs typeface="Raleway ExtraBold"/>
              </a:rPr>
              <a:t>SQL Server 2016 and higher</a:t>
            </a:r>
          </a:p>
        </p:txBody>
      </p:sp>
    </p:spTree>
    <p:extLst>
      <p:ext uri="{BB962C8B-B14F-4D97-AF65-F5344CB8AC3E}">
        <p14:creationId xmlns:p14="http://schemas.microsoft.com/office/powerpoint/2010/main" val="9668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40" name="Rectangle 4"/>
          <p:cNvSpPr>
            <a:spLocks noGrp="1" noChangeArrowheads="1"/>
          </p:cNvSpPr>
          <p:nvPr>
            <p:ph type="title"/>
          </p:nvPr>
        </p:nvSpPr>
        <p:spPr>
          <a:xfrm>
            <a:off x="2980236" y="442162"/>
            <a:ext cx="70019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Log Shipping</a:t>
            </a:r>
          </a:p>
        </p:txBody>
      </p:sp>
      <p:sp>
        <p:nvSpPr>
          <p:cNvPr id="15" name="TextBox 14"/>
          <p:cNvSpPr txBox="1"/>
          <p:nvPr/>
        </p:nvSpPr>
        <p:spPr>
          <a:xfrm>
            <a:off x="3429000" y="4799443"/>
            <a:ext cx="548640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1: </a:t>
            </a:r>
            <a:r>
              <a:rPr lang="en-US" sz="2400" dirty="0">
                <a:solidFill>
                  <a:schemeClr val="bg1">
                    <a:lumMod val="50000"/>
                  </a:schemeClr>
                </a:solidFill>
                <a:latin typeface="Raleway Regular"/>
                <a:cs typeface="Raleway Regular"/>
              </a:rPr>
              <a:t>Upgrade secondary instance</a:t>
            </a:r>
          </a:p>
        </p:txBody>
      </p:sp>
      <p:pic>
        <p:nvPicPr>
          <p:cNvPr id="29" name="Picture 28"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2" name="Picture 31"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7153958" y="6084307"/>
            <a:ext cx="3489960" cy="526908"/>
          </a:xfrm>
          <a:prstGeom prst="rect">
            <a:avLst/>
          </a:prstGeom>
          <a:noFill/>
        </p:spPr>
        <p:txBody>
          <a:bodyPr wrap="square" lIns="95093" tIns="47546" rIns="95093" bIns="47546" rtlCol="0">
            <a:spAutoFit/>
          </a:bodyPr>
          <a:lstStyle/>
          <a:p>
            <a:r>
              <a:rPr lang="en-US" sz="1400" dirty="0">
                <a:solidFill>
                  <a:schemeClr val="bg1">
                    <a:lumMod val="50000"/>
                  </a:schemeClr>
                </a:solidFill>
                <a:latin typeface="HelveticaNeue" panose="00000400000000000000" pitchFamily="2" charset="0"/>
              </a:rPr>
              <a:t>*decide whether or not to disable all of the log shipping jobs before upgrading</a:t>
            </a:r>
          </a:p>
        </p:txBody>
      </p:sp>
    </p:spTree>
    <p:extLst>
      <p:ext uri="{BB962C8B-B14F-4D97-AF65-F5344CB8AC3E}">
        <p14:creationId xmlns:p14="http://schemas.microsoft.com/office/powerpoint/2010/main" val="9535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200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7" descr="database green"/>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3211306" y="3758222"/>
            <a:ext cx="207092" cy="248740"/>
          </a:xfrm>
          <a:prstGeom prst="rect">
            <a:avLst/>
          </a:prstGeom>
          <a:noFill/>
          <a:ln w="9525">
            <a:noFill/>
            <a:miter lim="800000"/>
            <a:headEnd/>
            <a:tailEnd/>
          </a:ln>
        </p:spPr>
      </p:pic>
      <p:sp>
        <p:nvSpPr>
          <p:cNvPr id="15" name="TextBox 14"/>
          <p:cNvSpPr txBox="1"/>
          <p:nvPr/>
        </p:nvSpPr>
        <p:spPr>
          <a:xfrm>
            <a:off x="4040800" y="4730077"/>
            <a:ext cx="365760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2: </a:t>
            </a:r>
            <a:r>
              <a:rPr lang="en-US" sz="2400" dirty="0">
                <a:solidFill>
                  <a:schemeClr val="bg1">
                    <a:lumMod val="50000"/>
                  </a:schemeClr>
                </a:solidFill>
                <a:latin typeface="Raleway Regular"/>
                <a:cs typeface="Raleway Regular"/>
              </a:rPr>
              <a:t>Restore logs</a:t>
            </a:r>
          </a:p>
        </p:txBody>
      </p:sp>
      <p:pic>
        <p:nvPicPr>
          <p:cNvPr id="29" name="Picture 28"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2" name="Rectangle 4"/>
          <p:cNvSpPr>
            <a:spLocks noGrp="1" noChangeArrowheads="1"/>
          </p:cNvSpPr>
          <p:nvPr>
            <p:ph type="title"/>
          </p:nvPr>
        </p:nvSpPr>
        <p:spPr>
          <a:xfrm>
            <a:off x="2980236" y="442162"/>
            <a:ext cx="70019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Log Shipping</a:t>
            </a:r>
          </a:p>
        </p:txBody>
      </p:sp>
    </p:spTree>
    <p:extLst>
      <p:ext uri="{BB962C8B-B14F-4D97-AF65-F5344CB8AC3E}">
        <p14:creationId xmlns:p14="http://schemas.microsoft.com/office/powerpoint/2010/main" val="264103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4000" accel="50000" decel="50000" fill="hold" nodeType="afterEffect">
                                  <p:stCondLst>
                                    <p:cond delay="0"/>
                                  </p:stCondLst>
                                  <p:childTnLst>
                                    <p:animMotion origin="layout" path="M 0.0415 0.00222 L 0.4165 0.00056 " pathEditMode="relative" rAng="0" ptsTypes="AA">
                                      <p:cBhvr>
                                        <p:cTn id="6" dur="2000" fill="hold"/>
                                        <p:tgtEl>
                                          <p:spTgt spid="8"/>
                                        </p:tgtEl>
                                        <p:attrNameLst>
                                          <p:attrName>ppt_x</p:attrName>
                                          <p:attrName>ppt_y</p:attrName>
                                        </p:attrNameLst>
                                      </p:cBhvr>
                                      <p:rCtr x="18750" y="-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844880" y="4810267"/>
            <a:ext cx="552772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3: </a:t>
            </a:r>
            <a:r>
              <a:rPr lang="en-US" sz="2400" dirty="0">
                <a:solidFill>
                  <a:schemeClr val="bg1">
                    <a:lumMod val="50000"/>
                  </a:schemeClr>
                </a:solidFill>
                <a:latin typeface="Raleway Regular"/>
                <a:cs typeface="Raleway Regular"/>
              </a:rPr>
              <a:t>Upgrade primary instance</a:t>
            </a:r>
          </a:p>
        </p:txBody>
      </p:sp>
      <p:pic>
        <p:nvPicPr>
          <p:cNvPr id="29" name="Picture 28"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2" name="Picture 31"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1" name="Rectangle 4"/>
          <p:cNvSpPr>
            <a:spLocks noGrp="1" noChangeArrowheads="1"/>
          </p:cNvSpPr>
          <p:nvPr>
            <p:ph type="title"/>
          </p:nvPr>
        </p:nvSpPr>
        <p:spPr>
          <a:xfrm>
            <a:off x="2980236" y="442162"/>
            <a:ext cx="70019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latin typeface="Raleway Regular"/>
                <a:cs typeface="Raleway Regular"/>
              </a:rPr>
              <a:t> </a:t>
            </a:r>
            <a:r>
              <a:rPr lang="en-US" dirty="0">
                <a:solidFill>
                  <a:srgbClr val="0C5351"/>
                </a:solidFill>
                <a:latin typeface="Raleway ExtraBold"/>
                <a:cs typeface="Raleway ExtraBold"/>
              </a:rPr>
              <a:t>Log Shipping</a:t>
            </a:r>
          </a:p>
        </p:txBody>
      </p:sp>
    </p:spTree>
    <p:extLst>
      <p:ext uri="{BB962C8B-B14F-4D97-AF65-F5344CB8AC3E}">
        <p14:creationId xmlns:p14="http://schemas.microsoft.com/office/powerpoint/2010/main" val="45498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200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9"/>
                                        </p:tgtEl>
                                      </p:cBhvr>
                                    </p:animEffect>
                                    <p:animScale>
                                      <p:cBhvr>
                                        <p:cTn id="12"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40" name="Rectangle 4"/>
          <p:cNvSpPr>
            <a:spLocks noGrp="1" noChangeArrowheads="1"/>
          </p:cNvSpPr>
          <p:nvPr>
            <p:ph type="title"/>
          </p:nvPr>
        </p:nvSpPr>
        <p:spPr>
          <a:xfrm>
            <a:off x="2218236" y="442162"/>
            <a:ext cx="76115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t> </a:t>
            </a:r>
            <a:r>
              <a:rPr lang="en-US" dirty="0">
                <a:solidFill>
                  <a:srgbClr val="0C5351"/>
                </a:solidFill>
                <a:latin typeface="Raleway ExtraBold"/>
                <a:cs typeface="Raleway ExtraBold"/>
              </a:rPr>
              <a:t>database mirroring</a:t>
            </a:r>
          </a:p>
        </p:txBody>
      </p:sp>
      <p:sp>
        <p:nvSpPr>
          <p:cNvPr id="15" name="TextBox 14"/>
          <p:cNvSpPr txBox="1"/>
          <p:nvPr/>
        </p:nvSpPr>
        <p:spPr>
          <a:xfrm>
            <a:off x="3535680" y="4566057"/>
            <a:ext cx="6447742"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1</a:t>
            </a:r>
            <a:r>
              <a:rPr lang="en-US" sz="2400" dirty="0">
                <a:solidFill>
                  <a:schemeClr val="bg1">
                    <a:lumMod val="50000"/>
                  </a:schemeClr>
                </a:solidFill>
                <a:latin typeface="Raleway Regular"/>
                <a:cs typeface="Raleway Regular"/>
              </a:rPr>
              <a:t>: Upgrade </a:t>
            </a:r>
            <a:r>
              <a:rPr lang="en-US" sz="2400" b="1" dirty="0">
                <a:solidFill>
                  <a:schemeClr val="bg1">
                    <a:lumMod val="50000"/>
                  </a:schemeClr>
                </a:solidFill>
                <a:latin typeface="Raleway Regular"/>
                <a:cs typeface="Raleway Regular"/>
              </a:rPr>
              <a:t>MIRROR</a:t>
            </a:r>
            <a:r>
              <a:rPr lang="en-US" sz="2400" dirty="0">
                <a:solidFill>
                  <a:schemeClr val="bg1">
                    <a:lumMod val="50000"/>
                  </a:schemeClr>
                </a:solidFill>
                <a:latin typeface="Raleway Regular"/>
                <a:cs typeface="Raleway Regular"/>
              </a:rPr>
              <a:t> instance</a:t>
            </a:r>
          </a:p>
        </p:txBody>
      </p:sp>
      <p:pic>
        <p:nvPicPr>
          <p:cNvPr id="29" name="Picture 28"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2" name="Picture 31" descr="http://cdn1.iconfinder.com/data/icons/database/PNG/512/Database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34" name="TextBox 33"/>
          <p:cNvSpPr txBox="1"/>
          <p:nvPr/>
        </p:nvSpPr>
        <p:spPr>
          <a:xfrm>
            <a:off x="3550920" y="5440681"/>
            <a:ext cx="681668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2</a:t>
            </a:r>
            <a:r>
              <a:rPr lang="en-US" sz="2400" dirty="0">
                <a:solidFill>
                  <a:schemeClr val="bg1">
                    <a:lumMod val="50000"/>
                  </a:schemeClr>
                </a:solidFill>
                <a:latin typeface="Raleway Regular"/>
                <a:cs typeface="Raleway Regular"/>
              </a:rPr>
              <a:t>: Wait for </a:t>
            </a:r>
            <a:r>
              <a:rPr lang="en-US" sz="2400" b="1" dirty="0">
                <a:solidFill>
                  <a:schemeClr val="bg1">
                    <a:lumMod val="50000"/>
                  </a:schemeClr>
                </a:solidFill>
                <a:latin typeface="Raleway Regular"/>
                <a:cs typeface="Raleway Regular"/>
              </a:rPr>
              <a:t>LOW</a:t>
            </a:r>
            <a:r>
              <a:rPr lang="en-US" sz="2400" dirty="0">
                <a:solidFill>
                  <a:schemeClr val="bg1">
                    <a:lumMod val="50000"/>
                  </a:schemeClr>
                </a:solidFill>
                <a:latin typeface="Raleway Regular"/>
                <a:cs typeface="Raleway Regular"/>
              </a:rPr>
              <a:t> activity period</a:t>
            </a:r>
          </a:p>
        </p:txBody>
      </p:sp>
      <p:sp>
        <p:nvSpPr>
          <p:cNvPr id="35" name="TextBox 34"/>
          <p:cNvSpPr txBox="1"/>
          <p:nvPr/>
        </p:nvSpPr>
        <p:spPr>
          <a:xfrm>
            <a:off x="3505200" y="2487906"/>
            <a:ext cx="141292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PRINCIPAL</a:t>
            </a:r>
          </a:p>
        </p:txBody>
      </p:sp>
      <p:sp>
        <p:nvSpPr>
          <p:cNvPr id="36" name="TextBox 35"/>
          <p:cNvSpPr txBox="1"/>
          <p:nvPr/>
        </p:nvSpPr>
        <p:spPr>
          <a:xfrm>
            <a:off x="7543800" y="2487906"/>
            <a:ext cx="121920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MIRROR</a:t>
            </a:r>
          </a:p>
        </p:txBody>
      </p:sp>
    </p:spTree>
    <p:extLst>
      <p:ext uri="{BB962C8B-B14F-4D97-AF65-F5344CB8AC3E}">
        <p14:creationId xmlns:p14="http://schemas.microsoft.com/office/powerpoint/2010/main" val="94834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200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7" descr="database green"/>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3211306" y="3758222"/>
            <a:ext cx="207092" cy="248740"/>
          </a:xfrm>
          <a:prstGeom prst="rect">
            <a:avLst/>
          </a:prstGeom>
          <a:noFill/>
          <a:ln w="9525">
            <a:noFill/>
            <a:miter lim="800000"/>
            <a:headEnd/>
            <a:tailEnd/>
          </a:ln>
        </p:spPr>
      </p:pic>
      <p:sp>
        <p:nvSpPr>
          <p:cNvPr id="15" name="TextBox 14"/>
          <p:cNvSpPr txBox="1"/>
          <p:nvPr/>
        </p:nvSpPr>
        <p:spPr>
          <a:xfrm>
            <a:off x="5486400" y="5486401"/>
            <a:ext cx="548640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3</a:t>
            </a:r>
            <a:r>
              <a:rPr lang="en-US" sz="2400" dirty="0">
                <a:solidFill>
                  <a:schemeClr val="bg1">
                    <a:lumMod val="50000"/>
                  </a:schemeClr>
                </a:solidFill>
                <a:latin typeface="Raleway Regular"/>
                <a:cs typeface="Raleway Regular"/>
              </a:rPr>
              <a:t>: Change to </a:t>
            </a:r>
            <a:r>
              <a:rPr lang="en-US" sz="2400" b="1" dirty="0">
                <a:solidFill>
                  <a:schemeClr val="bg1">
                    <a:lumMod val="50000"/>
                  </a:schemeClr>
                </a:solidFill>
                <a:latin typeface="Raleway Regular"/>
                <a:cs typeface="Raleway Regular"/>
              </a:rPr>
              <a:t>SYNCHRONOUS</a:t>
            </a:r>
          </a:p>
        </p:txBody>
      </p:sp>
      <p:pic>
        <p:nvPicPr>
          <p:cNvPr id="29" name="Picture 28"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057400" y="5489214"/>
            <a:ext cx="2709949" cy="465353"/>
          </a:xfrm>
          <a:prstGeom prst="rect">
            <a:avLst/>
          </a:prstGeom>
          <a:noFill/>
        </p:spPr>
        <p:txBody>
          <a:bodyPr wrap="square" lIns="95093" tIns="47546" rIns="95093" bIns="47546" rtlCol="0">
            <a:spAutoFit/>
          </a:bodyPr>
          <a:lstStyle/>
          <a:p>
            <a:r>
              <a:rPr lang="en-US" sz="2400" dirty="0">
                <a:solidFill>
                  <a:schemeClr val="bg1">
                    <a:lumMod val="50000"/>
                  </a:schemeClr>
                </a:solidFill>
                <a:latin typeface="Raleway Regular"/>
                <a:cs typeface="Raleway Regular"/>
              </a:rPr>
              <a:t>*Asynchronous</a:t>
            </a:r>
          </a:p>
        </p:txBody>
      </p:sp>
      <p:sp>
        <p:nvSpPr>
          <p:cNvPr id="3" name="Right Arrow 2"/>
          <p:cNvSpPr/>
          <p:nvPr/>
        </p:nvSpPr>
        <p:spPr>
          <a:xfrm>
            <a:off x="4419600" y="5546826"/>
            <a:ext cx="879520" cy="50081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05200" y="2487906"/>
            <a:ext cx="1541367"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PRINCIPAL</a:t>
            </a:r>
          </a:p>
        </p:txBody>
      </p:sp>
      <p:sp>
        <p:nvSpPr>
          <p:cNvPr id="14" name="TextBox 13"/>
          <p:cNvSpPr txBox="1"/>
          <p:nvPr/>
        </p:nvSpPr>
        <p:spPr>
          <a:xfrm>
            <a:off x="7543800" y="2487906"/>
            <a:ext cx="1330036"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MIRROR</a:t>
            </a:r>
          </a:p>
        </p:txBody>
      </p:sp>
      <p:sp>
        <p:nvSpPr>
          <p:cNvPr id="16" name="Rectangle 4"/>
          <p:cNvSpPr>
            <a:spLocks noGrp="1" noChangeArrowheads="1"/>
          </p:cNvSpPr>
          <p:nvPr>
            <p:ph type="title"/>
          </p:nvPr>
        </p:nvSpPr>
        <p:spPr>
          <a:xfrm>
            <a:off x="2218236" y="442162"/>
            <a:ext cx="76115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t> </a:t>
            </a:r>
            <a:r>
              <a:rPr lang="en-US" dirty="0">
                <a:solidFill>
                  <a:srgbClr val="0C5351"/>
                </a:solidFill>
                <a:latin typeface="Raleway ExtraBold"/>
                <a:cs typeface="Raleway ExtraBold"/>
              </a:rPr>
              <a:t>database mirroring</a:t>
            </a:r>
          </a:p>
        </p:txBody>
      </p:sp>
    </p:spTree>
    <p:extLst>
      <p:ext uri="{BB962C8B-B14F-4D97-AF65-F5344CB8AC3E}">
        <p14:creationId xmlns:p14="http://schemas.microsoft.com/office/powerpoint/2010/main" val="45145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7" descr="database green"/>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3211306" y="3758222"/>
            <a:ext cx="207092" cy="248740"/>
          </a:xfrm>
          <a:prstGeom prst="rect">
            <a:avLst/>
          </a:prstGeom>
          <a:noFill/>
          <a:ln w="9525">
            <a:noFill/>
            <a:miter lim="800000"/>
            <a:headEnd/>
            <a:tailEnd/>
          </a:ln>
        </p:spPr>
      </p:pic>
      <p:sp>
        <p:nvSpPr>
          <p:cNvPr id="15" name="TextBox 14"/>
          <p:cNvSpPr txBox="1"/>
          <p:nvPr/>
        </p:nvSpPr>
        <p:spPr>
          <a:xfrm>
            <a:off x="3810000" y="5257800"/>
            <a:ext cx="5109618"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4: </a:t>
            </a:r>
            <a:r>
              <a:rPr lang="en-US" sz="2400" dirty="0">
                <a:solidFill>
                  <a:schemeClr val="bg1">
                    <a:lumMod val="50000"/>
                  </a:schemeClr>
                </a:solidFill>
                <a:latin typeface="Raleway Regular"/>
                <a:cs typeface="Raleway Regular"/>
              </a:rPr>
              <a:t>Failover to </a:t>
            </a:r>
            <a:r>
              <a:rPr lang="en-US" sz="2400" b="1" dirty="0">
                <a:solidFill>
                  <a:schemeClr val="bg1">
                    <a:lumMod val="50000"/>
                  </a:schemeClr>
                </a:solidFill>
                <a:latin typeface="Raleway Regular"/>
                <a:cs typeface="Raleway Regular"/>
              </a:rPr>
              <a:t>MIRROR</a:t>
            </a:r>
          </a:p>
        </p:txBody>
      </p:sp>
      <p:pic>
        <p:nvPicPr>
          <p:cNvPr id="29" name="Picture 28"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3505200" y="2487906"/>
            <a:ext cx="141292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PRINCIPAL</a:t>
            </a:r>
          </a:p>
        </p:txBody>
      </p:sp>
      <p:sp>
        <p:nvSpPr>
          <p:cNvPr id="13" name="TextBox 12"/>
          <p:cNvSpPr txBox="1"/>
          <p:nvPr/>
        </p:nvSpPr>
        <p:spPr>
          <a:xfrm>
            <a:off x="7543800" y="2487906"/>
            <a:ext cx="121920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MIRROR</a:t>
            </a:r>
          </a:p>
        </p:txBody>
      </p:sp>
      <p:sp>
        <p:nvSpPr>
          <p:cNvPr id="14" name="Rectangle 4"/>
          <p:cNvSpPr>
            <a:spLocks noGrp="1" noChangeArrowheads="1"/>
          </p:cNvSpPr>
          <p:nvPr>
            <p:ph type="title"/>
          </p:nvPr>
        </p:nvSpPr>
        <p:spPr>
          <a:xfrm>
            <a:off x="2218236" y="442162"/>
            <a:ext cx="76115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t> </a:t>
            </a:r>
            <a:r>
              <a:rPr lang="en-US" dirty="0">
                <a:solidFill>
                  <a:srgbClr val="0C5351"/>
                </a:solidFill>
                <a:latin typeface="Raleway ExtraBold"/>
                <a:cs typeface="Raleway ExtraBold"/>
              </a:rPr>
              <a:t>database mirroring</a:t>
            </a:r>
          </a:p>
        </p:txBody>
      </p:sp>
    </p:spTree>
    <p:extLst>
      <p:ext uri="{BB962C8B-B14F-4D97-AF65-F5344CB8AC3E}">
        <p14:creationId xmlns:p14="http://schemas.microsoft.com/office/powerpoint/2010/main" val="383538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045E-16 -4.81481E-6 L -0.32331 1.11111E-6 " pathEditMode="relative" rAng="0" ptsTypes="AA">
                                      <p:cBhvr>
                                        <p:cTn id="6" dur="2000" fill="hold"/>
                                        <p:tgtEl>
                                          <p:spTgt spid="13"/>
                                        </p:tgtEl>
                                        <p:attrNameLst>
                                          <p:attrName>ppt_x</p:attrName>
                                          <p:attrName>ppt_y</p:attrName>
                                        </p:attrNameLst>
                                      </p:cBhvr>
                                      <p:rCtr x="-16250" y="-46"/>
                                    </p:animMotion>
                                  </p:childTnLst>
                                </p:cTn>
                              </p:par>
                              <p:par>
                                <p:cTn id="7" presetID="42" presetClass="path" presetSubtype="0" accel="50000" decel="50000" fill="hold" grpId="0" nodeType="withEffect">
                                  <p:stCondLst>
                                    <p:cond delay="0"/>
                                  </p:stCondLst>
                                  <p:childTnLst>
                                    <p:animMotion origin="layout" path="M -2.70833E-6 -4.81481E-6 L 0.34206 -0.00092 " pathEditMode="relative" rAng="0" ptsTypes="AA">
                                      <p:cBhvr>
                                        <p:cTn id="8" dur="2000" fill="hold"/>
                                        <p:tgtEl>
                                          <p:spTgt spid="12"/>
                                        </p:tgtEl>
                                        <p:attrNameLst>
                                          <p:attrName>ppt_x</p:attrName>
                                          <p:attrName>ppt_y</p:attrName>
                                        </p:attrNameLst>
                                      </p:cBhvr>
                                      <p:rCtr x="1709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7" descr="database green"/>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3211306" y="3758222"/>
            <a:ext cx="207092" cy="248740"/>
          </a:xfrm>
          <a:prstGeom prst="rect">
            <a:avLst/>
          </a:prstGeom>
          <a:noFill/>
          <a:ln w="9525">
            <a:noFill/>
            <a:miter lim="800000"/>
            <a:headEnd/>
            <a:tailEnd/>
          </a:ln>
        </p:spPr>
      </p:pic>
      <p:sp>
        <p:nvSpPr>
          <p:cNvPr id="15" name="TextBox 14"/>
          <p:cNvSpPr txBox="1"/>
          <p:nvPr/>
        </p:nvSpPr>
        <p:spPr>
          <a:xfrm>
            <a:off x="6024018" y="5337516"/>
            <a:ext cx="5101182" cy="834684"/>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5: </a:t>
            </a:r>
            <a:r>
              <a:rPr lang="en-US" sz="2400" dirty="0">
                <a:solidFill>
                  <a:schemeClr val="bg1">
                    <a:lumMod val="50000"/>
                  </a:schemeClr>
                </a:solidFill>
                <a:latin typeface="Raleway Regular"/>
                <a:cs typeface="Raleway Regular"/>
              </a:rPr>
              <a:t>Change back to </a:t>
            </a:r>
            <a:r>
              <a:rPr lang="en-US" sz="2400" b="1" dirty="0">
                <a:solidFill>
                  <a:schemeClr val="bg1">
                    <a:lumMod val="50000"/>
                  </a:schemeClr>
                </a:solidFill>
                <a:latin typeface="Raleway Regular"/>
                <a:cs typeface="Raleway Regular"/>
              </a:rPr>
              <a:t>ASYNCHRONOUS</a:t>
            </a:r>
          </a:p>
        </p:txBody>
      </p:sp>
      <p:pic>
        <p:nvPicPr>
          <p:cNvPr id="29" name="Picture 28"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362200" y="5489214"/>
            <a:ext cx="3700074" cy="465353"/>
          </a:xfrm>
          <a:prstGeom prst="rect">
            <a:avLst/>
          </a:prstGeom>
          <a:noFill/>
        </p:spPr>
        <p:txBody>
          <a:bodyPr wrap="square" lIns="95093" tIns="47546" rIns="95093" bIns="47546" rtlCol="0">
            <a:spAutoFit/>
          </a:bodyPr>
          <a:lstStyle/>
          <a:p>
            <a:r>
              <a:rPr lang="en-US" sz="2400">
                <a:solidFill>
                  <a:schemeClr val="bg1">
                    <a:lumMod val="50000"/>
                  </a:schemeClr>
                </a:solidFill>
                <a:latin typeface="Raleway Regular"/>
                <a:cs typeface="Raleway Regular"/>
              </a:rPr>
              <a:t>*Asynchronous</a:t>
            </a:r>
            <a:endParaRPr lang="en-US" sz="2400" dirty="0">
              <a:solidFill>
                <a:schemeClr val="bg1">
                  <a:lumMod val="50000"/>
                </a:schemeClr>
              </a:solidFill>
              <a:latin typeface="Raleway Regular"/>
              <a:cs typeface="Raleway Regular"/>
            </a:endParaRPr>
          </a:p>
        </p:txBody>
      </p:sp>
      <p:sp>
        <p:nvSpPr>
          <p:cNvPr id="3" name="Right Arrow 2"/>
          <p:cNvSpPr/>
          <p:nvPr/>
        </p:nvSpPr>
        <p:spPr>
          <a:xfrm>
            <a:off x="4831080" y="5546826"/>
            <a:ext cx="879520" cy="50081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616280" y="2487906"/>
            <a:ext cx="2104532"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MIRROR</a:t>
            </a:r>
          </a:p>
        </p:txBody>
      </p:sp>
      <p:sp>
        <p:nvSpPr>
          <p:cNvPr id="13" name="TextBox 12"/>
          <p:cNvSpPr txBox="1"/>
          <p:nvPr/>
        </p:nvSpPr>
        <p:spPr>
          <a:xfrm>
            <a:off x="7696200" y="2487906"/>
            <a:ext cx="2156485"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PRINCIPAL</a:t>
            </a:r>
          </a:p>
        </p:txBody>
      </p:sp>
      <p:sp>
        <p:nvSpPr>
          <p:cNvPr id="14" name="Rectangle 4"/>
          <p:cNvSpPr>
            <a:spLocks noGrp="1" noChangeArrowheads="1"/>
          </p:cNvSpPr>
          <p:nvPr>
            <p:ph type="title"/>
          </p:nvPr>
        </p:nvSpPr>
        <p:spPr>
          <a:xfrm>
            <a:off x="2218236" y="442162"/>
            <a:ext cx="76115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t> </a:t>
            </a:r>
            <a:r>
              <a:rPr lang="en-US" dirty="0">
                <a:solidFill>
                  <a:srgbClr val="0C5351"/>
                </a:solidFill>
                <a:latin typeface="Raleway ExtraBold"/>
                <a:cs typeface="Raleway ExtraBold"/>
              </a:rPr>
              <a:t>database mirroring</a:t>
            </a:r>
          </a:p>
        </p:txBody>
      </p:sp>
    </p:spTree>
    <p:extLst>
      <p:ext uri="{BB962C8B-B14F-4D97-AF65-F5344CB8AC3E}">
        <p14:creationId xmlns:p14="http://schemas.microsoft.com/office/powerpoint/2010/main" val="189031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5556" y="3364992"/>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 name="Picture 7" descr="database green"/>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3211306" y="3758222"/>
            <a:ext cx="207092" cy="248740"/>
          </a:xfrm>
          <a:prstGeom prst="rect">
            <a:avLst/>
          </a:prstGeom>
          <a:noFill/>
          <a:ln w="9525">
            <a:noFill/>
            <a:miter lim="800000"/>
            <a:headEnd/>
            <a:tailEnd/>
          </a:ln>
        </p:spPr>
      </p:pic>
      <p:sp>
        <p:nvSpPr>
          <p:cNvPr id="15" name="TextBox 14"/>
          <p:cNvSpPr txBox="1"/>
          <p:nvPr/>
        </p:nvSpPr>
        <p:spPr>
          <a:xfrm>
            <a:off x="3276600" y="5257800"/>
            <a:ext cx="6400800" cy="465353"/>
          </a:xfrm>
          <a:prstGeom prst="rect">
            <a:avLst/>
          </a:prstGeom>
          <a:noFill/>
        </p:spPr>
        <p:txBody>
          <a:bodyPr wrap="square" lIns="95093" tIns="47546" rIns="95093" bIns="47546" rtlCol="0">
            <a:spAutoFit/>
          </a:bodyPr>
          <a:lstStyle/>
          <a:p>
            <a:r>
              <a:rPr lang="en-US" sz="2400" b="1" dirty="0">
                <a:solidFill>
                  <a:schemeClr val="bg1">
                    <a:lumMod val="50000"/>
                  </a:schemeClr>
                </a:solidFill>
                <a:latin typeface="Raleway Regular"/>
                <a:cs typeface="Raleway Regular"/>
              </a:rPr>
              <a:t>Step 6: </a:t>
            </a:r>
            <a:r>
              <a:rPr lang="en-US" sz="2400" dirty="0">
                <a:solidFill>
                  <a:schemeClr val="bg1">
                    <a:lumMod val="50000"/>
                  </a:schemeClr>
                </a:solidFill>
                <a:latin typeface="Raleway Regular"/>
                <a:cs typeface="Raleway Regular"/>
              </a:rPr>
              <a:t>Upgrade the new </a:t>
            </a:r>
            <a:r>
              <a:rPr lang="en-US" sz="2400" b="1" dirty="0">
                <a:solidFill>
                  <a:schemeClr val="bg1">
                    <a:lumMod val="50000"/>
                  </a:schemeClr>
                </a:solidFill>
                <a:latin typeface="Raleway Regular"/>
                <a:cs typeface="Raleway Regular"/>
              </a:rPr>
              <a:t>MIRROR</a:t>
            </a:r>
          </a:p>
        </p:txBody>
      </p:sp>
      <p:pic>
        <p:nvPicPr>
          <p:cNvPr id="29" name="Picture 28"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9833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http://icons.iconarchive.com/icons/visualpharm/hardware/256/serve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019278"/>
            <a:ext cx="1170432" cy="117043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http://cdn1.iconfinder.com/data/icons/database/PNG/512/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636" y="3365046"/>
            <a:ext cx="612044" cy="73738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3616280" y="2487906"/>
            <a:ext cx="141292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MIRROR</a:t>
            </a:r>
          </a:p>
        </p:txBody>
      </p:sp>
      <p:sp>
        <p:nvSpPr>
          <p:cNvPr id="13" name="TextBox 12"/>
          <p:cNvSpPr txBox="1"/>
          <p:nvPr/>
        </p:nvSpPr>
        <p:spPr>
          <a:xfrm>
            <a:off x="7696200" y="2487906"/>
            <a:ext cx="1447800" cy="373020"/>
          </a:xfrm>
          <a:prstGeom prst="rect">
            <a:avLst/>
          </a:prstGeom>
          <a:noFill/>
        </p:spPr>
        <p:txBody>
          <a:bodyPr wrap="square" lIns="95093" tIns="47546" rIns="95093" bIns="47546" rtlCol="0">
            <a:spAutoFit/>
          </a:bodyPr>
          <a:lstStyle/>
          <a:p>
            <a:r>
              <a:rPr lang="en-US" dirty="0">
                <a:solidFill>
                  <a:schemeClr val="bg1">
                    <a:lumMod val="50000"/>
                  </a:schemeClr>
                </a:solidFill>
                <a:latin typeface="Raleway Regular"/>
                <a:cs typeface="Raleway Regular"/>
              </a:rPr>
              <a:t>PRINCIPAL</a:t>
            </a:r>
          </a:p>
        </p:txBody>
      </p:sp>
      <p:sp>
        <p:nvSpPr>
          <p:cNvPr id="14" name="Rectangle 4"/>
          <p:cNvSpPr>
            <a:spLocks noGrp="1" noChangeArrowheads="1"/>
          </p:cNvSpPr>
          <p:nvPr>
            <p:ph type="title"/>
          </p:nvPr>
        </p:nvSpPr>
        <p:spPr>
          <a:xfrm>
            <a:off x="2218236" y="442162"/>
            <a:ext cx="7611564" cy="609398"/>
          </a:xfrm>
        </p:spPr>
        <p:txBody>
          <a:bodyPr>
            <a:normAutofit fontScale="90000"/>
          </a:bodyPr>
          <a:lstStyle/>
          <a:p>
            <a:pPr algn="l"/>
            <a:r>
              <a:rPr lang="en-US" sz="3600" dirty="0">
                <a:solidFill>
                  <a:schemeClr val="bg1">
                    <a:lumMod val="50000"/>
                  </a:schemeClr>
                </a:solidFill>
                <a:latin typeface="Raleway Regular"/>
                <a:cs typeface="Raleway Regular"/>
              </a:rPr>
              <a:t>upgrading</a:t>
            </a:r>
            <a:r>
              <a:rPr lang="en-US" sz="3600" dirty="0"/>
              <a:t> </a:t>
            </a:r>
            <a:r>
              <a:rPr lang="en-US" dirty="0">
                <a:solidFill>
                  <a:srgbClr val="0C5351"/>
                </a:solidFill>
                <a:latin typeface="Raleway ExtraBold"/>
                <a:cs typeface="Raleway ExtraBold"/>
              </a:rPr>
              <a:t>database mirroring</a:t>
            </a:r>
          </a:p>
        </p:txBody>
      </p:sp>
    </p:spTree>
    <p:extLst>
      <p:ext uri="{BB962C8B-B14F-4D97-AF65-F5344CB8AC3E}">
        <p14:creationId xmlns:p14="http://schemas.microsoft.com/office/powerpoint/2010/main" val="12964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5FE86-41CE-A73B-90CD-6AE7BFD8F89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DAE7788-DC09-EF47-A73B-04096F61AAC2}"/>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 y="-822860"/>
            <a:ext cx="12207090" cy="8138060"/>
          </a:xfrm>
          <a:prstGeom prst="rect">
            <a:avLst/>
          </a:prstGeom>
          <a:solidFill>
            <a:schemeClr val="accent3"/>
          </a:solidFill>
        </p:spPr>
      </p:pic>
      <p:sp>
        <p:nvSpPr>
          <p:cNvPr id="7" name="TextBox 6">
            <a:extLst>
              <a:ext uri="{FF2B5EF4-FFF2-40B4-BE49-F238E27FC236}">
                <a16:creationId xmlns:a16="http://schemas.microsoft.com/office/drawing/2014/main" id="{A5EA7412-2593-44A0-A4BD-F5A9C5AA188C}"/>
              </a:ext>
            </a:extLst>
          </p:cNvPr>
          <p:cNvSpPr txBox="1"/>
          <p:nvPr/>
        </p:nvSpPr>
        <p:spPr>
          <a:xfrm>
            <a:off x="1535759" y="4236244"/>
            <a:ext cx="9144000" cy="769441"/>
          </a:xfrm>
          <a:prstGeom prst="rect">
            <a:avLst/>
          </a:prstGeom>
          <a:solidFill>
            <a:srgbClr val="939394"/>
          </a:solidFill>
        </p:spPr>
        <p:txBody>
          <a:bodyPr wrap="square" rtlCol="0">
            <a:spAutoFit/>
          </a:bodyPr>
          <a:lstStyle/>
          <a:p>
            <a:pPr algn="ctr"/>
            <a:r>
              <a:rPr lang="en-US" sz="4400" dirty="0">
                <a:solidFill>
                  <a:schemeClr val="bg1"/>
                </a:solidFill>
                <a:latin typeface="Raleway Light"/>
                <a:cs typeface="Raleway Light"/>
              </a:rPr>
              <a:t>failing</a:t>
            </a:r>
            <a:r>
              <a:rPr lang="en-US" sz="4400" spc="-420" dirty="0">
                <a:solidFill>
                  <a:schemeClr val="bg1"/>
                </a:solidFill>
                <a:latin typeface="Raleway Light"/>
                <a:cs typeface="Raleway Light"/>
              </a:rPr>
              <a:t> to </a:t>
            </a:r>
            <a:r>
              <a:rPr lang="en-US" sz="4400" spc="600" dirty="0">
                <a:solidFill>
                  <a:srgbClr val="7E000D"/>
                </a:solidFill>
                <a:latin typeface="Raleway ExtraBold"/>
                <a:cs typeface="Raleway ExtraBold"/>
              </a:rPr>
              <a:t>PLAN</a:t>
            </a:r>
            <a:r>
              <a:rPr lang="en-US" sz="4400" spc="300" dirty="0">
                <a:solidFill>
                  <a:srgbClr val="7E000D"/>
                </a:solidFill>
                <a:latin typeface="Raleway Light"/>
                <a:cs typeface="Raleway Light"/>
              </a:rPr>
              <a:t> </a:t>
            </a:r>
            <a:r>
              <a:rPr lang="en-US" sz="4400" spc="-420" dirty="0">
                <a:solidFill>
                  <a:schemeClr val="bg1"/>
                </a:solidFill>
                <a:latin typeface="Raleway Light"/>
                <a:cs typeface="Raleway Light"/>
              </a:rPr>
              <a:t>is </a:t>
            </a:r>
            <a:r>
              <a:rPr lang="en-US" sz="4400" dirty="0">
                <a:solidFill>
                  <a:schemeClr val="bg1"/>
                </a:solidFill>
                <a:latin typeface="Raleway Light"/>
                <a:cs typeface="Raleway Light"/>
              </a:rPr>
              <a:t>planning</a:t>
            </a:r>
            <a:r>
              <a:rPr lang="en-US" sz="4400" spc="-420" dirty="0">
                <a:solidFill>
                  <a:schemeClr val="bg1"/>
                </a:solidFill>
                <a:latin typeface="Raleway Light"/>
                <a:cs typeface="Raleway Light"/>
              </a:rPr>
              <a:t> to </a:t>
            </a:r>
            <a:r>
              <a:rPr lang="en-US" sz="4400" spc="600" dirty="0">
                <a:solidFill>
                  <a:srgbClr val="7E000D"/>
                </a:solidFill>
                <a:latin typeface="Raleway ExtraBold"/>
                <a:cs typeface="Raleway ExtraBold"/>
              </a:rPr>
              <a:t>FAIL</a:t>
            </a:r>
          </a:p>
        </p:txBody>
      </p:sp>
    </p:spTree>
    <p:extLst>
      <p:ext uri="{BB962C8B-B14F-4D97-AF65-F5344CB8AC3E}">
        <p14:creationId xmlns:p14="http://schemas.microsoft.com/office/powerpoint/2010/main" val="368760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6" descr="http://per.lindstrand.org/img/per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236" y="1752601"/>
            <a:ext cx="3607365" cy="36073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512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AF58-4759-D4EE-2770-F48E84601B2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9AB7526-4C62-115B-FC99-D4E828FC555C}"/>
              </a:ext>
            </a:extLst>
          </p:cNvPr>
          <p:cNvPicPr>
            <a:picLocks noChangeAspect="1"/>
          </p:cNvPicPr>
          <p:nvPr/>
        </p:nvPicPr>
        <p:blipFill>
          <a:blip r:embed="rId3"/>
          <a:stretch>
            <a:fillRect/>
          </a:stretch>
        </p:blipFill>
        <p:spPr>
          <a:xfrm>
            <a:off x="-76200" y="2567084"/>
            <a:ext cx="4801870" cy="1725295"/>
          </a:xfrm>
          <a:prstGeom prst="rect">
            <a:avLst/>
          </a:prstGeom>
        </p:spPr>
      </p:pic>
      <p:pic>
        <p:nvPicPr>
          <p:cNvPr id="16" name="Picture 15">
            <a:extLst>
              <a:ext uri="{FF2B5EF4-FFF2-40B4-BE49-F238E27FC236}">
                <a16:creationId xmlns:a16="http://schemas.microsoft.com/office/drawing/2014/main" id="{FD949003-6719-D000-1CE8-114C69C759B7}"/>
              </a:ext>
            </a:extLst>
          </p:cNvPr>
          <p:cNvPicPr>
            <a:picLocks noChangeAspect="1"/>
          </p:cNvPicPr>
          <p:nvPr/>
        </p:nvPicPr>
        <p:blipFill rotWithShape="1">
          <a:blip r:embed="rId4"/>
          <a:srcRect l="6977" t="5507" r="9120" b="7025"/>
          <a:stretch/>
        </p:blipFill>
        <p:spPr>
          <a:xfrm>
            <a:off x="3910452" y="2622290"/>
            <a:ext cx="1909498" cy="1592505"/>
          </a:xfrm>
          <a:prstGeom prst="rect">
            <a:avLst/>
          </a:prstGeom>
        </p:spPr>
      </p:pic>
      <p:pic>
        <p:nvPicPr>
          <p:cNvPr id="17" name="Picture 16">
            <a:extLst>
              <a:ext uri="{FF2B5EF4-FFF2-40B4-BE49-F238E27FC236}">
                <a16:creationId xmlns:a16="http://schemas.microsoft.com/office/drawing/2014/main" id="{858F627C-157C-AAAE-2258-F01F65A69374}"/>
              </a:ext>
            </a:extLst>
          </p:cNvPr>
          <p:cNvPicPr>
            <a:picLocks noChangeAspect="1"/>
          </p:cNvPicPr>
          <p:nvPr/>
        </p:nvPicPr>
        <p:blipFill rotWithShape="1">
          <a:blip r:embed="rId5"/>
          <a:srcRect l="5530" t="18950" r="4966" b="18710"/>
          <a:stretch/>
        </p:blipFill>
        <p:spPr>
          <a:xfrm>
            <a:off x="6158975" y="2612330"/>
            <a:ext cx="2216566" cy="1543850"/>
          </a:xfrm>
          <a:prstGeom prst="rect">
            <a:avLst/>
          </a:prstGeom>
        </p:spPr>
      </p:pic>
      <p:pic>
        <p:nvPicPr>
          <p:cNvPr id="18" name="Picture 17">
            <a:extLst>
              <a:ext uri="{FF2B5EF4-FFF2-40B4-BE49-F238E27FC236}">
                <a16:creationId xmlns:a16="http://schemas.microsoft.com/office/drawing/2014/main" id="{15D24E6C-42A4-54CE-D035-D177A34C5BFA}"/>
              </a:ext>
            </a:extLst>
          </p:cNvPr>
          <p:cNvPicPr>
            <a:picLocks noChangeAspect="1"/>
          </p:cNvPicPr>
          <p:nvPr/>
        </p:nvPicPr>
        <p:blipFill>
          <a:blip r:embed="rId6"/>
          <a:stretch>
            <a:fillRect/>
          </a:stretch>
        </p:blipFill>
        <p:spPr>
          <a:xfrm>
            <a:off x="8915400" y="2514600"/>
            <a:ext cx="1788160" cy="1788160"/>
          </a:xfrm>
          <a:prstGeom prst="rect">
            <a:avLst/>
          </a:prstGeom>
        </p:spPr>
      </p:pic>
      <p:sp>
        <p:nvSpPr>
          <p:cNvPr id="19" name="TextBox 18">
            <a:extLst>
              <a:ext uri="{FF2B5EF4-FFF2-40B4-BE49-F238E27FC236}">
                <a16:creationId xmlns:a16="http://schemas.microsoft.com/office/drawing/2014/main" id="{B2DCF0C0-0301-EAA6-0411-C03FB9EDD649}"/>
              </a:ext>
            </a:extLst>
          </p:cNvPr>
          <p:cNvSpPr txBox="1"/>
          <p:nvPr/>
        </p:nvSpPr>
        <p:spPr>
          <a:xfrm>
            <a:off x="1244195" y="4603489"/>
            <a:ext cx="2133600" cy="384721"/>
          </a:xfrm>
          <a:prstGeom prst="rect">
            <a:avLst/>
          </a:prstGeom>
          <a:noFill/>
        </p:spPr>
        <p:txBody>
          <a:bodyPr wrap="square" rtlCol="0">
            <a:spAutoFit/>
          </a:bodyPr>
          <a:lstStyle/>
          <a:p>
            <a:pPr algn="ctr"/>
            <a:r>
              <a:rPr lang="en-US" sz="1900" dirty="0">
                <a:solidFill>
                  <a:schemeClr val="bg1">
                    <a:lumMod val="50000"/>
                  </a:schemeClr>
                </a:solidFill>
                <a:latin typeface="Raleway ExtraBold"/>
                <a:cs typeface="Raleway ExtraBold"/>
              </a:rPr>
              <a:t>DESTINATION</a:t>
            </a:r>
          </a:p>
        </p:txBody>
      </p:sp>
      <p:sp>
        <p:nvSpPr>
          <p:cNvPr id="20" name="TextBox 19">
            <a:extLst>
              <a:ext uri="{FF2B5EF4-FFF2-40B4-BE49-F238E27FC236}">
                <a16:creationId xmlns:a16="http://schemas.microsoft.com/office/drawing/2014/main" id="{8D0649A1-A7AB-21C5-06AB-5B66F00F2B18}"/>
              </a:ext>
            </a:extLst>
          </p:cNvPr>
          <p:cNvSpPr txBox="1"/>
          <p:nvPr/>
        </p:nvSpPr>
        <p:spPr>
          <a:xfrm>
            <a:off x="3810000" y="4603489"/>
            <a:ext cx="2133600" cy="384721"/>
          </a:xfrm>
          <a:prstGeom prst="rect">
            <a:avLst/>
          </a:prstGeom>
          <a:noFill/>
        </p:spPr>
        <p:txBody>
          <a:bodyPr wrap="square" rtlCol="0">
            <a:spAutoFit/>
          </a:bodyPr>
          <a:lstStyle/>
          <a:p>
            <a:pPr algn="ctr"/>
            <a:r>
              <a:rPr lang="en-US" sz="1900" dirty="0">
                <a:solidFill>
                  <a:srgbClr val="0C5351"/>
                </a:solidFill>
                <a:latin typeface="Raleway ExtraBold"/>
                <a:cs typeface="Raleway ExtraBold"/>
              </a:rPr>
              <a:t>CONTENT</a:t>
            </a:r>
          </a:p>
        </p:txBody>
      </p:sp>
      <p:sp>
        <p:nvSpPr>
          <p:cNvPr id="21" name="TextBox 20">
            <a:extLst>
              <a:ext uri="{FF2B5EF4-FFF2-40B4-BE49-F238E27FC236}">
                <a16:creationId xmlns:a16="http://schemas.microsoft.com/office/drawing/2014/main" id="{8FC958E7-E87F-809D-8DCD-A38F3A87DFDB}"/>
              </a:ext>
            </a:extLst>
          </p:cNvPr>
          <p:cNvSpPr txBox="1"/>
          <p:nvPr/>
        </p:nvSpPr>
        <p:spPr>
          <a:xfrm>
            <a:off x="6185430" y="4616713"/>
            <a:ext cx="2196570" cy="384721"/>
          </a:xfrm>
          <a:prstGeom prst="rect">
            <a:avLst/>
          </a:prstGeom>
          <a:noFill/>
        </p:spPr>
        <p:txBody>
          <a:bodyPr wrap="square" rtlCol="0">
            <a:spAutoFit/>
          </a:bodyPr>
          <a:lstStyle/>
          <a:p>
            <a:pPr algn="ctr"/>
            <a:r>
              <a:rPr lang="en-US" sz="1900" dirty="0">
                <a:solidFill>
                  <a:schemeClr val="bg1">
                    <a:lumMod val="50000"/>
                  </a:schemeClr>
                </a:solidFill>
                <a:latin typeface="Raleway ExtraBold"/>
                <a:cs typeface="Raleway ExtraBold"/>
              </a:rPr>
              <a:t>IDENTIFICATION</a:t>
            </a:r>
          </a:p>
        </p:txBody>
      </p:sp>
      <p:sp>
        <p:nvSpPr>
          <p:cNvPr id="22" name="TextBox 21">
            <a:extLst>
              <a:ext uri="{FF2B5EF4-FFF2-40B4-BE49-F238E27FC236}">
                <a16:creationId xmlns:a16="http://schemas.microsoft.com/office/drawing/2014/main" id="{E5E54D19-C234-4DA1-8D24-070613DDE4E2}"/>
              </a:ext>
            </a:extLst>
          </p:cNvPr>
          <p:cNvSpPr txBox="1"/>
          <p:nvPr/>
        </p:nvSpPr>
        <p:spPr>
          <a:xfrm>
            <a:off x="8763000" y="4616713"/>
            <a:ext cx="2133600" cy="384721"/>
          </a:xfrm>
          <a:prstGeom prst="rect">
            <a:avLst/>
          </a:prstGeom>
          <a:noFill/>
        </p:spPr>
        <p:txBody>
          <a:bodyPr wrap="square" rtlCol="0">
            <a:spAutoFit/>
          </a:bodyPr>
          <a:lstStyle/>
          <a:p>
            <a:pPr algn="ctr"/>
            <a:r>
              <a:rPr lang="en-US" sz="1900" dirty="0">
                <a:solidFill>
                  <a:srgbClr val="7E000D"/>
                </a:solidFill>
                <a:latin typeface="Raleway ExtraBold"/>
                <a:cs typeface="Raleway ExtraBold"/>
              </a:rPr>
              <a:t>AVAILABILITY</a:t>
            </a:r>
          </a:p>
        </p:txBody>
      </p:sp>
    </p:spTree>
    <p:extLst>
      <p:ext uri="{BB962C8B-B14F-4D97-AF65-F5344CB8AC3E}">
        <p14:creationId xmlns:p14="http://schemas.microsoft.com/office/powerpoint/2010/main" val="1891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6CCA-091F-5F61-A4F3-F463228F4B8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CD320D-85E7-27EF-DDC2-09A8FE80A96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pSp>
        <p:nvGrpSpPr>
          <p:cNvPr id="8" name="Group 1216">
            <a:extLst>
              <a:ext uri="{FF2B5EF4-FFF2-40B4-BE49-F238E27FC236}">
                <a16:creationId xmlns:a16="http://schemas.microsoft.com/office/drawing/2014/main" id="{911B2F33-A9C8-B083-C4D4-65FCAA194808}"/>
              </a:ext>
            </a:extLst>
          </p:cNvPr>
          <p:cNvGrpSpPr>
            <a:grpSpLocks noChangeAspect="1"/>
          </p:cNvGrpSpPr>
          <p:nvPr/>
        </p:nvGrpSpPr>
        <p:grpSpPr bwMode="auto">
          <a:xfrm rot="647883">
            <a:off x="529993" y="6013698"/>
            <a:ext cx="243840" cy="243840"/>
            <a:chOff x="8400256" y="3573016"/>
            <a:chExt cx="423863" cy="422275"/>
          </a:xfrm>
          <a:solidFill>
            <a:schemeClr val="tx2"/>
          </a:solidFill>
        </p:grpSpPr>
        <p:sp>
          <p:nvSpPr>
            <p:cNvPr id="10" name="Oval 315">
              <a:extLst>
                <a:ext uri="{FF2B5EF4-FFF2-40B4-BE49-F238E27FC236}">
                  <a16:creationId xmlns:a16="http://schemas.microsoft.com/office/drawing/2014/main" id="{D7CDE9A5-FEA4-3FA9-6094-EEE920324A38}"/>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400">
                <a:solidFill>
                  <a:schemeClr val="accent1"/>
                </a:solidFill>
              </a:endParaRPr>
            </a:p>
          </p:txBody>
        </p:sp>
        <p:sp>
          <p:nvSpPr>
            <p:cNvPr id="11" name="Rectangle 316">
              <a:extLst>
                <a:ext uri="{FF2B5EF4-FFF2-40B4-BE49-F238E27FC236}">
                  <a16:creationId xmlns:a16="http://schemas.microsoft.com/office/drawing/2014/main" id="{50F2FB3F-CAFB-9F85-91A9-CB68FEE34CC2}"/>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400">
                <a:solidFill>
                  <a:schemeClr val="accent1"/>
                </a:solidFill>
              </a:endParaRPr>
            </a:p>
          </p:txBody>
        </p:sp>
        <p:sp>
          <p:nvSpPr>
            <p:cNvPr id="12" name="Freeform 317">
              <a:extLst>
                <a:ext uri="{FF2B5EF4-FFF2-40B4-BE49-F238E27FC236}">
                  <a16:creationId xmlns:a16="http://schemas.microsoft.com/office/drawing/2014/main" id="{888495A3-C0D0-1DD8-D7C7-42C46E616775}"/>
                </a:ext>
              </a:extLst>
            </p:cNvPr>
            <p:cNvSpPr>
              <a:spLocks/>
            </p:cNvSpPr>
            <p:nvPr/>
          </p:nvSpPr>
          <p:spPr bwMode="auto">
            <a:xfrm>
              <a:off x="8551069" y="3706366"/>
              <a:ext cx="273050" cy="288925"/>
            </a:xfrm>
            <a:custGeom>
              <a:avLst/>
              <a:gdLst>
                <a:gd name="T0" fmla="*/ 167173 w 196"/>
                <a:gd name="T1" fmla="*/ 0 h 207"/>
                <a:gd name="T2" fmla="*/ 84980 w 196"/>
                <a:gd name="T3" fmla="*/ 44665 h 207"/>
                <a:gd name="T4" fmla="*/ 83587 w 196"/>
                <a:gd name="T5" fmla="*/ 44665 h 207"/>
                <a:gd name="T6" fmla="*/ 83587 w 196"/>
                <a:gd name="T7" fmla="*/ 6979 h 207"/>
                <a:gd name="T8" fmla="*/ 0 w 196"/>
                <a:gd name="T9" fmla="*/ 6979 h 207"/>
                <a:gd name="T10" fmla="*/ 0 w 196"/>
                <a:gd name="T11" fmla="*/ 288925 h 207"/>
                <a:gd name="T12" fmla="*/ 87766 w 196"/>
                <a:gd name="T13" fmla="*/ 288925 h 207"/>
                <a:gd name="T14" fmla="*/ 87766 w 196"/>
                <a:gd name="T15" fmla="*/ 149348 h 207"/>
                <a:gd name="T16" fmla="*/ 139311 w 196"/>
                <a:gd name="T17" fmla="*/ 76768 h 207"/>
                <a:gd name="T18" fmla="*/ 185284 w 196"/>
                <a:gd name="T19" fmla="*/ 152139 h 207"/>
                <a:gd name="T20" fmla="*/ 185284 w 196"/>
                <a:gd name="T21" fmla="*/ 288925 h 207"/>
                <a:gd name="T22" fmla="*/ 273050 w 196"/>
                <a:gd name="T23" fmla="*/ 288925 h 207"/>
                <a:gd name="T24" fmla="*/ 273050 w 196"/>
                <a:gd name="T25" fmla="*/ 133994 h 207"/>
                <a:gd name="T26" fmla="*/ 16717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chemeClr val="accent1"/>
                </a:solidFill>
              </a:endParaRPr>
            </a:p>
          </p:txBody>
        </p:sp>
      </p:grpSp>
      <p:sp>
        <p:nvSpPr>
          <p:cNvPr id="9" name="Freeform 318">
            <a:extLst>
              <a:ext uri="{FF2B5EF4-FFF2-40B4-BE49-F238E27FC236}">
                <a16:creationId xmlns:a16="http://schemas.microsoft.com/office/drawing/2014/main" id="{D942243F-D732-3D93-CFFE-E418DB5C5E05}"/>
              </a:ext>
            </a:extLst>
          </p:cNvPr>
          <p:cNvSpPr>
            <a:spLocks noChangeAspect="1"/>
          </p:cNvSpPr>
          <p:nvPr/>
        </p:nvSpPr>
        <p:spPr bwMode="auto">
          <a:xfrm rot="711818">
            <a:off x="485819" y="5713738"/>
            <a:ext cx="334764" cy="274320"/>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sz="2400">
              <a:solidFill>
                <a:schemeClr val="accent1"/>
              </a:solidFill>
            </a:endParaRPr>
          </a:p>
        </p:txBody>
      </p:sp>
      <p:sp>
        <p:nvSpPr>
          <p:cNvPr id="16" name="TextBox 15">
            <a:extLst>
              <a:ext uri="{FF2B5EF4-FFF2-40B4-BE49-F238E27FC236}">
                <a16:creationId xmlns:a16="http://schemas.microsoft.com/office/drawing/2014/main" id="{C5ADCA4C-AD51-24EF-C892-038C3F9A22E0}"/>
              </a:ext>
            </a:extLst>
          </p:cNvPr>
          <p:cNvSpPr txBox="1"/>
          <p:nvPr/>
        </p:nvSpPr>
        <p:spPr>
          <a:xfrm>
            <a:off x="749630" y="998763"/>
            <a:ext cx="6051220" cy="3200876"/>
          </a:xfrm>
          <a:prstGeom prst="rect">
            <a:avLst/>
          </a:prstGeom>
          <a:noFill/>
        </p:spPr>
        <p:txBody>
          <a:bodyPr wrap="square" rtlCol="0">
            <a:spAutoFit/>
          </a:bodyPr>
          <a:lstStyle/>
          <a:p>
            <a:pPr algn="ctr"/>
            <a:endParaRPr lang="en-US" sz="4000" b="1" spc="400" dirty="0">
              <a:solidFill>
                <a:srgbClr val="0C5351"/>
              </a:solidFill>
              <a:latin typeface="Segoe UI" panose="020B0502040204020203" pitchFamily="34" charset="0"/>
              <a:cs typeface="Segoe UI" panose="020B0502040204020203" pitchFamily="34" charset="0"/>
            </a:endParaRPr>
          </a:p>
          <a:p>
            <a:pPr algn="ctr"/>
            <a:r>
              <a:rPr lang="en-US" sz="9600" b="1" spc="600" dirty="0">
                <a:solidFill>
                  <a:srgbClr val="003A78"/>
                </a:solidFill>
                <a:latin typeface="Segoe UI" panose="020B0502040204020203" pitchFamily="34" charset="0"/>
                <a:cs typeface="Segoe UI" panose="020B0502040204020203" pitchFamily="34" charset="0"/>
              </a:rPr>
              <a:t>EDWIN</a:t>
            </a:r>
            <a:r>
              <a:rPr lang="en-US" sz="6000" b="1" spc="400" dirty="0">
                <a:solidFill>
                  <a:srgbClr val="003A78"/>
                </a:solidFill>
                <a:latin typeface="Segoe UI" panose="020B0502040204020203" pitchFamily="34" charset="0"/>
                <a:cs typeface="Segoe UI" panose="020B0502040204020203" pitchFamily="34" charset="0"/>
              </a:rPr>
              <a:t> </a:t>
            </a:r>
          </a:p>
          <a:p>
            <a:pPr algn="ctr"/>
            <a:r>
              <a:rPr lang="en-US" sz="6600" spc="-150" dirty="0">
                <a:solidFill>
                  <a:srgbClr val="003A78"/>
                </a:solidFill>
                <a:latin typeface="Segoe UI" panose="020B0502040204020203" pitchFamily="34" charset="0"/>
                <a:cs typeface="Segoe UI" panose="020B0502040204020203" pitchFamily="34" charset="0"/>
              </a:rPr>
              <a:t>SARMIENTO</a:t>
            </a:r>
            <a:endParaRPr lang="en-US" sz="4000" spc="-150" dirty="0">
              <a:solidFill>
                <a:srgbClr val="003A78"/>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C447A2D7-E96A-53D4-EBC9-C0B04D599F27}"/>
              </a:ext>
            </a:extLst>
          </p:cNvPr>
          <p:cNvSpPr txBox="1"/>
          <p:nvPr/>
        </p:nvSpPr>
        <p:spPr>
          <a:xfrm>
            <a:off x="839229" y="4800540"/>
            <a:ext cx="6446944" cy="1569660"/>
          </a:xfrm>
          <a:prstGeom prst="rect">
            <a:avLst/>
          </a:prstGeom>
          <a:noFill/>
        </p:spPr>
        <p:txBody>
          <a:bodyPr wrap="square" rtlCol="0">
            <a:spAutoFit/>
          </a:bodyPr>
          <a:lstStyle/>
          <a:p>
            <a:r>
              <a:rPr lang="en-US" sz="2400" dirty="0">
                <a:solidFill>
                  <a:schemeClr val="bg1">
                    <a:lumMod val="50000"/>
                  </a:schemeClr>
                </a:solidFill>
                <a:latin typeface="Segoe UI" panose="020B0502040204020203" pitchFamily="34" charset="0"/>
                <a:cs typeface="Segoe UI" panose="020B0502040204020203" pitchFamily="34" charset="0"/>
              </a:rPr>
              <a:t>https://LearnSQLServerHADR.com</a:t>
            </a:r>
          </a:p>
          <a:p>
            <a:r>
              <a:rPr lang="en-US" sz="2400" dirty="0" err="1">
                <a:solidFill>
                  <a:schemeClr val="bg1">
                    <a:lumMod val="50000"/>
                  </a:schemeClr>
                </a:solidFill>
                <a:latin typeface="Segoe UI" panose="020B0502040204020203" pitchFamily="34" charset="0"/>
                <a:cs typeface="Segoe UI" panose="020B0502040204020203" pitchFamily="34" charset="0"/>
              </a:rPr>
              <a:t>edwin@EdwinMSarmiento.com</a:t>
            </a:r>
            <a:endParaRPr lang="en-US" sz="2400" dirty="0">
              <a:solidFill>
                <a:schemeClr val="bg1">
                  <a:lumMod val="50000"/>
                </a:schemeClr>
              </a:solidFill>
              <a:latin typeface="Segoe UI" panose="020B0502040204020203" pitchFamily="34" charset="0"/>
              <a:cs typeface="Segoe UI" panose="020B0502040204020203" pitchFamily="34" charset="0"/>
            </a:endParaRPr>
          </a:p>
          <a:p>
            <a:r>
              <a:rPr lang="en-US" sz="2400" dirty="0">
                <a:solidFill>
                  <a:schemeClr val="bg1">
                    <a:lumMod val="50000"/>
                  </a:schemeClr>
                </a:solidFill>
                <a:latin typeface="Segoe UI" panose="020B0502040204020203" pitchFamily="34" charset="0"/>
                <a:cs typeface="Segoe UI" panose="020B0502040204020203" pitchFamily="34" charset="0"/>
              </a:rPr>
              <a:t>@</a:t>
            </a:r>
            <a:r>
              <a:rPr lang="en-US" sz="2400" b="1" dirty="0" err="1">
                <a:solidFill>
                  <a:schemeClr val="bg1">
                    <a:lumMod val="50000"/>
                  </a:schemeClr>
                </a:solidFill>
                <a:latin typeface="Segoe UI" panose="020B0502040204020203" pitchFamily="34" charset="0"/>
                <a:cs typeface="Segoe UI" panose="020B0502040204020203" pitchFamily="34" charset="0"/>
              </a:rPr>
              <a:t>EdwinMSarmiento</a:t>
            </a:r>
            <a:endParaRPr lang="en-US" sz="2400" b="1" dirty="0">
              <a:solidFill>
                <a:schemeClr val="bg1">
                  <a:lumMod val="50000"/>
                </a:schemeClr>
              </a:solidFill>
              <a:latin typeface="Segoe UI" panose="020B0502040204020203" pitchFamily="34" charset="0"/>
              <a:cs typeface="Segoe UI" panose="020B0502040204020203" pitchFamily="34" charset="0"/>
            </a:endParaRPr>
          </a:p>
          <a:p>
            <a:r>
              <a:rPr lang="en-US" sz="2400" dirty="0">
                <a:solidFill>
                  <a:schemeClr val="bg1">
                    <a:lumMod val="50000"/>
                  </a:schemeClr>
                </a:solidFill>
                <a:latin typeface="Segoe UI" panose="020B0502040204020203" pitchFamily="34" charset="0"/>
                <a:cs typeface="Segoe UI" panose="020B0502040204020203" pitchFamily="34" charset="0"/>
              </a:rPr>
              <a:t>http://ca.linkedin.com/in/</a:t>
            </a:r>
            <a:r>
              <a:rPr lang="en-US" sz="2400" b="1" dirty="0">
                <a:solidFill>
                  <a:schemeClr val="bg1">
                    <a:lumMod val="50000"/>
                  </a:schemeClr>
                </a:solidFill>
                <a:latin typeface="Segoe UI" panose="020B0502040204020203" pitchFamily="34" charset="0"/>
                <a:cs typeface="Segoe UI" panose="020B0502040204020203" pitchFamily="34" charset="0"/>
              </a:rPr>
              <a:t>EdwinMSarmiento</a:t>
            </a:r>
          </a:p>
        </p:txBody>
      </p:sp>
      <p:pic>
        <p:nvPicPr>
          <p:cNvPr id="20" name="Picture 19">
            <a:extLst>
              <a:ext uri="{FF2B5EF4-FFF2-40B4-BE49-F238E27FC236}">
                <a16:creationId xmlns:a16="http://schemas.microsoft.com/office/drawing/2014/main" id="{673AD558-EC1E-0607-85EC-291C1D5E824B}"/>
              </a:ext>
            </a:extLst>
          </p:cNvPr>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15402">
            <a:off x="512859" y="4862691"/>
            <a:ext cx="388333" cy="388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2" descr="http://socialogicmarketing.com/wordpress/wp-content/uploads/2012/09/Email-icon-square.png">
            <a:extLst>
              <a:ext uri="{FF2B5EF4-FFF2-40B4-BE49-F238E27FC236}">
                <a16:creationId xmlns:a16="http://schemas.microsoft.com/office/drawing/2014/main" id="{05E72CA9-88CF-5F45-3E40-549CCC66E20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1998">
            <a:off x="417961" y="5199569"/>
            <a:ext cx="531764" cy="536448"/>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BA0A2CE-55A7-D90B-3C8E-5F64B3C3AB88}"/>
              </a:ext>
            </a:extLst>
          </p:cNvPr>
          <p:cNvSpPr txBox="1"/>
          <p:nvPr/>
        </p:nvSpPr>
        <p:spPr>
          <a:xfrm>
            <a:off x="438152" y="4366826"/>
            <a:ext cx="6636736" cy="387798"/>
          </a:xfrm>
          <a:prstGeom prst="rect">
            <a:avLst/>
          </a:prstGeom>
          <a:noFill/>
        </p:spPr>
        <p:txBody>
          <a:bodyPr wrap="square" rtlCol="0">
            <a:spAutoFit/>
          </a:bodyPr>
          <a:lstStyle/>
          <a:p>
            <a:pPr algn="ctr"/>
            <a:r>
              <a:rPr lang="en-US" sz="1920" dirty="0">
                <a:solidFill>
                  <a:schemeClr val="bg1">
                    <a:lumMod val="50000"/>
                  </a:schemeClr>
                </a:solidFill>
                <a:latin typeface="Segoe UI" panose="020B0502040204020203" pitchFamily="34" charset="0"/>
                <a:cs typeface="Segoe UI" panose="020B0502040204020203" pitchFamily="34" charset="0"/>
              </a:rPr>
              <a:t>Microsoft MVP/Microsoft Certified Master: SQL Server</a:t>
            </a:r>
          </a:p>
        </p:txBody>
      </p:sp>
      <p:cxnSp>
        <p:nvCxnSpPr>
          <p:cNvPr id="13" name="Straight Connector 12">
            <a:extLst>
              <a:ext uri="{FF2B5EF4-FFF2-40B4-BE49-F238E27FC236}">
                <a16:creationId xmlns:a16="http://schemas.microsoft.com/office/drawing/2014/main" id="{3D91BEA0-4B74-9534-BBCF-45897D7CE188}"/>
              </a:ext>
            </a:extLst>
          </p:cNvPr>
          <p:cNvCxnSpPr/>
          <p:nvPr/>
        </p:nvCxnSpPr>
        <p:spPr>
          <a:xfrm>
            <a:off x="766425" y="4146550"/>
            <a:ext cx="6009025"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8AAB36B-0753-F8CE-08FF-FAC3FA69C062}"/>
              </a:ext>
            </a:extLst>
          </p:cNvPr>
          <p:cNvCxnSpPr/>
          <p:nvPr/>
        </p:nvCxnSpPr>
        <p:spPr>
          <a:xfrm>
            <a:off x="777763" y="4561452"/>
            <a:ext cx="16459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56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446326042_bc6c8c6d37_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1209"/>
            <a:ext cx="12192000" cy="8097672"/>
          </a:xfrm>
          <a:prstGeom prst="rect">
            <a:avLst/>
          </a:prstGeom>
        </p:spPr>
      </p:pic>
      <p:sp>
        <p:nvSpPr>
          <p:cNvPr id="6" name="Oval 5"/>
          <p:cNvSpPr>
            <a:spLocks noChangeAspect="1"/>
          </p:cNvSpPr>
          <p:nvPr/>
        </p:nvSpPr>
        <p:spPr>
          <a:xfrm>
            <a:off x="7467600" y="2057400"/>
            <a:ext cx="2895600" cy="2895600"/>
          </a:xfrm>
          <a:prstGeom prst="ellipse">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543800" y="2937584"/>
            <a:ext cx="2743200" cy="1261884"/>
          </a:xfrm>
          <a:prstGeom prst="rect">
            <a:avLst/>
          </a:prstGeom>
          <a:noFill/>
        </p:spPr>
        <p:txBody>
          <a:bodyPr wrap="square" rtlCol="0">
            <a:spAutoFit/>
          </a:bodyPr>
          <a:lstStyle/>
          <a:p>
            <a:pPr algn="ctr"/>
            <a:r>
              <a:rPr lang="en-US" sz="2000" dirty="0">
                <a:solidFill>
                  <a:schemeClr val="bg1">
                    <a:lumMod val="85000"/>
                  </a:schemeClr>
                </a:solidFill>
                <a:latin typeface="Raleway Regular"/>
                <a:cs typeface="Raleway Regular"/>
              </a:rPr>
              <a:t>I only need to </a:t>
            </a:r>
          </a:p>
          <a:p>
            <a:pPr algn="ctr"/>
            <a:r>
              <a:rPr lang="en-US" sz="2000" dirty="0">
                <a:solidFill>
                  <a:schemeClr val="bg1">
                    <a:lumMod val="85000"/>
                  </a:schemeClr>
                </a:solidFill>
                <a:latin typeface="Raleway Regular"/>
                <a:cs typeface="Raleway Regular"/>
              </a:rPr>
              <a:t>take care of </a:t>
            </a:r>
          </a:p>
          <a:p>
            <a:pPr algn="ctr"/>
            <a:r>
              <a:rPr lang="en-US" sz="3600" spc="300" dirty="0">
                <a:solidFill>
                  <a:srgbClr val="C1A56D"/>
                </a:solidFill>
                <a:latin typeface="Raleway ExtraBold"/>
                <a:cs typeface="Raleway ExtraBold"/>
              </a:rPr>
              <a:t>MYSELF</a:t>
            </a:r>
            <a:endParaRPr lang="en-US" sz="3200" spc="300" dirty="0">
              <a:solidFill>
                <a:schemeClr val="bg1">
                  <a:lumMod val="85000"/>
                </a:schemeClr>
              </a:solidFill>
              <a:latin typeface="Raleway ExtraBold"/>
              <a:cs typeface="Raleway ExtraBold"/>
            </a:endParaRPr>
          </a:p>
        </p:txBody>
      </p:sp>
    </p:spTree>
    <p:extLst>
      <p:ext uri="{BB962C8B-B14F-4D97-AF65-F5344CB8AC3E}">
        <p14:creationId xmlns:p14="http://schemas.microsoft.com/office/powerpoint/2010/main" val="177589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http://cdn1.iconfinder.com/data/icons/dot/256/man_person_mens_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080" y="2144096"/>
            <a:ext cx="2438400" cy="2438400"/>
          </a:xfrm>
          <a:prstGeom prst="rect">
            <a:avLst/>
          </a:prstGeom>
          <a:noFill/>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10" name="Picture 12" descr="http://cdn1.iconfinder.com/data/icons/dot/256/man_person_mens_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100" y="2144096"/>
            <a:ext cx="2438400" cy="2438400"/>
          </a:xfrm>
          <a:prstGeom prst="rect">
            <a:avLst/>
          </a:prstGeom>
          <a:noFill/>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13" name="Picture 16" descr="http://per.lindstrand.org/img/person.pn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14901" y="1763097"/>
            <a:ext cx="3607365" cy="360736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6" descr="http://per.lindstrand.org/img/per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236" y="1752601"/>
            <a:ext cx="3607365" cy="36073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2921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43880596_69617492a4_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000"/>
            <a:ext cx="12268200" cy="8178800"/>
          </a:xfrm>
          <a:prstGeom prst="rect">
            <a:avLst/>
          </a:prstGeom>
        </p:spPr>
      </p:pic>
      <p:sp>
        <p:nvSpPr>
          <p:cNvPr id="9" name="Oval 8"/>
          <p:cNvSpPr>
            <a:spLocks noChangeAspect="1"/>
          </p:cNvSpPr>
          <p:nvPr/>
        </p:nvSpPr>
        <p:spPr>
          <a:xfrm>
            <a:off x="7467600" y="2057400"/>
            <a:ext cx="2895600" cy="2895600"/>
          </a:xfrm>
          <a:prstGeom prst="ellipse">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543800" y="2667000"/>
            <a:ext cx="2743200" cy="1261884"/>
          </a:xfrm>
          <a:prstGeom prst="rect">
            <a:avLst/>
          </a:prstGeom>
          <a:noFill/>
        </p:spPr>
        <p:txBody>
          <a:bodyPr wrap="square" rtlCol="0">
            <a:spAutoFit/>
          </a:bodyPr>
          <a:lstStyle/>
          <a:p>
            <a:pPr algn="ctr"/>
            <a:r>
              <a:rPr lang="en-US" sz="2000" dirty="0">
                <a:solidFill>
                  <a:schemeClr val="bg1">
                    <a:lumMod val="85000"/>
                  </a:schemeClr>
                </a:solidFill>
                <a:latin typeface="Raleway Regular"/>
                <a:cs typeface="Raleway Regular"/>
              </a:rPr>
              <a:t>I also have to take care of my</a:t>
            </a:r>
          </a:p>
          <a:p>
            <a:pPr algn="ctr"/>
            <a:r>
              <a:rPr lang="en-US" sz="3600" spc="300" dirty="0">
                <a:solidFill>
                  <a:srgbClr val="C1A56D"/>
                </a:solidFill>
                <a:latin typeface="Raleway ExtraBold"/>
                <a:cs typeface="Raleway ExtraBold"/>
              </a:rPr>
              <a:t>FAMILY</a:t>
            </a:r>
            <a:endParaRPr lang="en-US" sz="3200" spc="300" dirty="0">
              <a:solidFill>
                <a:schemeClr val="bg1">
                  <a:lumMod val="85000"/>
                </a:schemeClr>
              </a:solidFill>
              <a:latin typeface="Raleway ExtraBold"/>
              <a:cs typeface="Raleway ExtraBold"/>
            </a:endParaRPr>
          </a:p>
        </p:txBody>
      </p:sp>
      <p:sp>
        <p:nvSpPr>
          <p:cNvPr id="5" name="TextBox 4"/>
          <p:cNvSpPr txBox="1"/>
          <p:nvPr/>
        </p:nvSpPr>
        <p:spPr>
          <a:xfrm>
            <a:off x="7543800" y="3913609"/>
            <a:ext cx="2743200" cy="461665"/>
          </a:xfrm>
          <a:prstGeom prst="rect">
            <a:avLst/>
          </a:prstGeom>
          <a:noFill/>
        </p:spPr>
        <p:txBody>
          <a:bodyPr wrap="square" rtlCol="0">
            <a:spAutoFit/>
          </a:bodyPr>
          <a:lstStyle/>
          <a:p>
            <a:pPr algn="ctr"/>
            <a:r>
              <a:rPr lang="en-US" sz="2400" dirty="0">
                <a:solidFill>
                  <a:schemeClr val="bg1">
                    <a:lumMod val="95000"/>
                  </a:schemeClr>
                </a:solidFill>
                <a:latin typeface="Quikhand"/>
                <a:cs typeface="Quikhand"/>
              </a:rPr>
              <a:t>&amp; all of their stuff</a:t>
            </a:r>
            <a:endParaRPr lang="en-US" sz="2400" spc="300" dirty="0">
              <a:solidFill>
                <a:schemeClr val="bg1">
                  <a:lumMod val="95000"/>
                </a:schemeClr>
              </a:solidFill>
              <a:latin typeface="Quikhand"/>
              <a:cs typeface="Quikhand"/>
            </a:endParaRPr>
          </a:p>
        </p:txBody>
      </p:sp>
    </p:spTree>
    <p:extLst>
      <p:ext uri="{BB962C8B-B14F-4D97-AF65-F5344CB8AC3E}">
        <p14:creationId xmlns:p14="http://schemas.microsoft.com/office/powerpoint/2010/main" val="380821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2602" y="1219200"/>
            <a:ext cx="8686799" cy="3416320"/>
          </a:xfrm>
          <a:prstGeom prst="rect">
            <a:avLst/>
          </a:prstGeom>
          <a:solidFill>
            <a:schemeClr val="bg1">
              <a:lumMod val="85000"/>
            </a:schemeClr>
          </a:solidFill>
        </p:spPr>
        <p:txBody>
          <a:bodyPr wrap="square" rtlCol="0">
            <a:spAutoFit/>
          </a:bodyPr>
          <a:lstStyle/>
          <a:p>
            <a:pPr algn="ctr"/>
            <a:r>
              <a:rPr lang="en-US" sz="7200" spc="300" dirty="0">
                <a:solidFill>
                  <a:srgbClr val="0C5351"/>
                </a:solidFill>
                <a:latin typeface="Raleway ExtraBold"/>
                <a:cs typeface="Raleway ExtraBold"/>
              </a:rPr>
              <a:t>DATABASE UPGRADE &amp; </a:t>
            </a:r>
            <a:r>
              <a:rPr lang="en-US" sz="7200" spc="300" dirty="0">
                <a:solidFill>
                  <a:srgbClr val="C00000"/>
                </a:solidFill>
                <a:latin typeface="Raleway ExtraBold"/>
                <a:cs typeface="Raleway ExtraBold"/>
              </a:rPr>
              <a:t>MIGRATION</a:t>
            </a:r>
          </a:p>
        </p:txBody>
      </p:sp>
      <p:sp>
        <p:nvSpPr>
          <p:cNvPr id="3" name="Rectangle 2"/>
          <p:cNvSpPr/>
          <p:nvPr/>
        </p:nvSpPr>
        <p:spPr>
          <a:xfrm>
            <a:off x="1752602" y="4807804"/>
            <a:ext cx="8686798" cy="1015663"/>
          </a:xfrm>
          <a:prstGeom prst="rect">
            <a:avLst/>
          </a:prstGeom>
        </p:spPr>
        <p:txBody>
          <a:bodyPr wrap="square">
            <a:spAutoFit/>
          </a:bodyPr>
          <a:lstStyle/>
          <a:p>
            <a:pPr algn="ctr"/>
            <a:r>
              <a:rPr lang="en-US" sz="6000" dirty="0">
                <a:solidFill>
                  <a:srgbClr val="7F7F7F"/>
                </a:solidFill>
                <a:latin typeface="Raleway Regular"/>
                <a:cs typeface="Raleway Regular"/>
              </a:rPr>
              <a:t>is no different</a:t>
            </a:r>
          </a:p>
        </p:txBody>
      </p:sp>
    </p:spTree>
    <p:extLst>
      <p:ext uri="{BB962C8B-B14F-4D97-AF65-F5344CB8AC3E}">
        <p14:creationId xmlns:p14="http://schemas.microsoft.com/office/powerpoint/2010/main" val="166351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3.2|11.8|11.9|6.5|2.9|175.1"/>
</p:tagLst>
</file>

<file path=ppt/tags/tag2.xml><?xml version="1.0" encoding="utf-8"?>
<p:tagLst xmlns:a="http://schemas.openxmlformats.org/drawingml/2006/main" xmlns:r="http://schemas.openxmlformats.org/officeDocument/2006/relationships" xmlns:p="http://schemas.openxmlformats.org/presentationml/2006/main">
  <p:tag name="TIMING" val="|63.2|11.8|11.9|6.5|2.9|17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22834</TotalTime>
  <Words>1666</Words>
  <Application>Microsoft Office PowerPoint</Application>
  <PresentationFormat>Widescreen</PresentationFormat>
  <Paragraphs>338</Paragraphs>
  <Slides>51</Slides>
  <Notes>40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Capture it 2</vt:lpstr>
      <vt:lpstr>ChunkFive Ex</vt:lpstr>
      <vt:lpstr>HelveticaNeue</vt:lpstr>
      <vt:lpstr>Mostly Mono</vt:lpstr>
      <vt:lpstr>Quikhand</vt:lpstr>
      <vt:lpstr>Raleway</vt:lpstr>
      <vt:lpstr>Raleway Black</vt:lpstr>
      <vt:lpstr>Raleway ExtraBold</vt:lpstr>
      <vt:lpstr>Raleway Light</vt:lpstr>
      <vt:lpstr>Raleway Regular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upgrading FAILOVER CLUSTERED INSTANCES</vt:lpstr>
      <vt:lpstr>upgrading FAILOVER CLUSTERED INSTANCES</vt:lpstr>
      <vt:lpstr>upgrading FAILOVER CLUSTERED INSTANCES</vt:lpstr>
      <vt:lpstr>upgrading FAILOVER CLUSTERED INSTANCES</vt:lpstr>
      <vt:lpstr>upgrading FAILOVER CLUSTERED INSTANCES</vt:lpstr>
      <vt:lpstr>upgrading AVAILABILITY GROUPS</vt:lpstr>
      <vt:lpstr>upgrading AVAILABILITY GROUPS</vt:lpstr>
      <vt:lpstr>upgrading Log Shipping</vt:lpstr>
      <vt:lpstr>upgrading Log Shipping</vt:lpstr>
      <vt:lpstr>upgrading Log Shipping</vt:lpstr>
      <vt:lpstr>upgrading database mirroring</vt:lpstr>
      <vt:lpstr>upgrading database mirroring</vt:lpstr>
      <vt:lpstr>upgrading database mirroring</vt:lpstr>
      <vt:lpstr>upgrading database mirroring</vt:lpstr>
      <vt:lpstr>upgrading database mirroring</vt:lpstr>
      <vt:lpstr>PowerPoint Presentation</vt:lpstr>
      <vt:lpstr>PowerPoint Presentation</vt:lpstr>
      <vt:lpstr>PowerPoint Presentation</vt:lpstr>
    </vt:vector>
  </TitlesOfParts>
  <Company>The Pythian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Edwin Sarmiento</dc:creator>
  <cp:lastModifiedBy>Edwin M Sarmiento</cp:lastModifiedBy>
  <cp:revision>755</cp:revision>
  <dcterms:created xsi:type="dcterms:W3CDTF">2010-04-15T01:47:56Z</dcterms:created>
  <dcterms:modified xsi:type="dcterms:W3CDTF">2025-10-16T10:03:16Z</dcterms:modified>
</cp:coreProperties>
</file>